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8" r:id="rId2"/>
    <p:sldId id="261" r:id="rId3"/>
    <p:sldId id="280" r:id="rId4"/>
    <p:sldId id="281" r:id="rId5"/>
    <p:sldId id="283" r:id="rId6"/>
    <p:sldId id="284" r:id="rId7"/>
    <p:sldId id="286" r:id="rId8"/>
    <p:sldId id="287" r:id="rId9"/>
    <p:sldId id="302" r:id="rId10"/>
    <p:sldId id="303" r:id="rId11"/>
    <p:sldId id="304" r:id="rId12"/>
    <p:sldId id="285" r:id="rId13"/>
    <p:sldId id="305" r:id="rId14"/>
    <p:sldId id="290" r:id="rId15"/>
    <p:sldId id="291" r:id="rId16"/>
    <p:sldId id="293" r:id="rId17"/>
    <p:sldId id="294" r:id="rId18"/>
    <p:sldId id="295" r:id="rId19"/>
    <p:sldId id="296" r:id="rId20"/>
    <p:sldId id="297" r:id="rId21"/>
    <p:sldId id="307" r:id="rId22"/>
    <p:sldId id="298" r:id="rId23"/>
    <p:sldId id="299" r:id="rId24"/>
    <p:sldId id="288" r:id="rId25"/>
    <p:sldId id="300" r:id="rId26"/>
    <p:sldId id="289" r:id="rId27"/>
    <p:sldId id="306" r:id="rId28"/>
    <p:sldId id="274" r:id="rId29"/>
    <p:sldId id="262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Feuil1!$C$18</c:f>
              <c:strCache>
                <c:ptCount val="1"/>
                <c:pt idx="0">
                  <c:v>Energy loss (kW)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EC-48C6-8CE5-AF80E12BE6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EC-48C6-8CE5-AF80E12BE6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0EC-48C6-8CE5-AF80E12BE6BD}"/>
              </c:ext>
            </c:extLst>
          </c:dPt>
          <c:dLbls>
            <c:dLbl>
              <c:idx val="0"/>
              <c:layout>
                <c:manualLayout>
                  <c:x val="-0.17420386622790884"/>
                  <c:y val="-1.6942176815007481E-2"/>
                </c:manualLayout>
              </c:layout>
              <c:tx>
                <c:rich>
                  <a:bodyPr/>
                  <a:lstStyle/>
                  <a:p>
                    <a:fld id="{B46BEBA4-77C3-4ECF-AAB1-5CA11F8EA534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kW -</a:t>
                    </a:r>
                    <a:r>
                      <a:rPr lang="en-US" baseline="0" dirty="0"/>
                      <a:t> </a:t>
                    </a:r>
                    <a:fld id="{A9021B9B-33D1-4172-9DB1-3381BACC648B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EC-48C6-8CE5-AF80E12BE6BD}"/>
                </c:ext>
              </c:extLst>
            </c:dLbl>
            <c:dLbl>
              <c:idx val="1"/>
              <c:layout>
                <c:manualLayout>
                  <c:x val="0.16989179862641646"/>
                  <c:y val="-4.5760827068901395E-2"/>
                </c:manualLayout>
              </c:layout>
              <c:tx>
                <c:rich>
                  <a:bodyPr/>
                  <a:lstStyle/>
                  <a:p>
                    <a:fld id="{82BA7270-0252-4E82-BA25-4E5F24FBE371}" type="VALUE">
                      <a:rPr lang="en-US" smtClean="0"/>
                      <a:pPr/>
                      <a:t>[VALEUR]</a:t>
                    </a:fld>
                    <a:r>
                      <a:rPr lang="en-US"/>
                      <a:t>kW -</a:t>
                    </a:r>
                    <a:r>
                      <a:rPr lang="en-US" baseline="0"/>
                      <a:t> </a:t>
                    </a:r>
                    <a:fld id="{595E5377-5367-41FD-8418-B0352064F960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EC-48C6-8CE5-AF80E12BE6BD}"/>
                </c:ext>
              </c:extLst>
            </c:dLbl>
            <c:dLbl>
              <c:idx val="2"/>
              <c:layout>
                <c:manualLayout>
                  <c:x val="0.13307443754167797"/>
                  <c:y val="0.13761913345990959"/>
                </c:manualLayout>
              </c:layout>
              <c:tx>
                <c:rich>
                  <a:bodyPr/>
                  <a:lstStyle/>
                  <a:p>
                    <a:fld id="{AEC99C31-99F9-49C9-BC62-0CF7A0CCF3CD}" type="VALUE">
                      <a:rPr lang="en-US" smtClean="0"/>
                      <a:pPr/>
                      <a:t>[VALEUR]</a:t>
                    </a:fld>
                    <a:r>
                      <a:rPr lang="en-US"/>
                      <a:t> kW -</a:t>
                    </a:r>
                    <a:r>
                      <a:rPr lang="en-US" baseline="0"/>
                      <a:t> </a:t>
                    </a:r>
                    <a:fld id="{AD1BD6C4-D57F-4AF2-A386-D2792692F2E3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0EC-48C6-8CE5-AF80E12BE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Feuil1!$D$17:$F$17</c:f>
              <c:strCache>
                <c:ptCount val="3"/>
                <c:pt idx="0">
                  <c:v>Meshing</c:v>
                </c:pt>
                <c:pt idx="1">
                  <c:v>Bearing</c:v>
                </c:pt>
                <c:pt idx="2">
                  <c:v>Oil churning</c:v>
                </c:pt>
              </c:strCache>
            </c:strRef>
          </c:cat>
          <c:val>
            <c:numRef>
              <c:f>Feuil1!$D$18:$F$18</c:f>
              <c:numCache>
                <c:formatCode>General</c:formatCode>
                <c:ptCount val="3"/>
                <c:pt idx="0">
                  <c:v>21.8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EC-48C6-8CE5-AF80E12BE6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B1B409-0330-5620-2DED-8DF3ED06F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57D0B5-1521-3BEC-2CA6-6F5EBC1388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6F3AB-A153-4D1E-839E-F093A7C850A6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81D3F6-56F8-4B2B-190C-CACA89EBF8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9CB277-5A20-3C8A-46F3-0602145B62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F0F43-90AB-43C1-B6BC-363658A6E1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258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8D09E-6161-6DB4-61AC-0E9F44343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E8B9E3-A71A-51DC-19F5-1CF3F0CCD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55D77-3A12-1B9B-F1C4-DB1744CE5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1AE1447-E504-DCB3-9265-ABEDF3D12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338" y="6503466"/>
            <a:ext cx="3163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r>
              <a:rPr lang="fr-FR"/>
              <a:t>Sugar Cane Mill drives evolution &amp; efficiency</a:t>
            </a:r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5E15A87-3CEC-4B24-E091-18415DA4A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417" y="6481655"/>
            <a:ext cx="3389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fr-FR"/>
              <a:t>Karachi PSST convention – 11th September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14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C7316F-EE14-D717-46DD-BA8125A7D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8DDBB6-3813-C182-4CC2-F484412A1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C714D-1B4E-83C4-F3A6-26128426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2311-B876-467B-871A-87820E737420}" type="datetimeFigureOut">
              <a:rPr lang="fr-FR" smtClean="0"/>
              <a:t>05/09/2023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225779-3F8E-D66A-4A84-00DF9FCE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9129B-AD1E-7A09-AE5C-E1682231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0B7D-A957-4966-B0A9-2D58C79D0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78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4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30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" t="89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2C21FF-E569-7195-2731-4D5B945ED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2DE963-88E8-E0D5-4619-48E2C2B70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BE3063-24A0-2C1A-5320-8545F6D28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2338" y="6503466"/>
            <a:ext cx="3163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r>
              <a:rPr lang="fr-FR"/>
              <a:t>Sugar Cane Mill drives evolution &amp; efficiency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F5C693-5B25-ADC0-8FFC-41153B087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509F6A-76EB-3102-F0A9-B6517D1E9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417" y="6481655"/>
            <a:ext cx="33892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r>
              <a:rPr lang="fr-FR"/>
              <a:t>Karachi PSST convention – 11th September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472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1176218A-0159-2EDC-4278-345E60FF5446}"/>
              </a:ext>
            </a:extLst>
          </p:cNvPr>
          <p:cNvSpPr/>
          <p:nvPr/>
        </p:nvSpPr>
        <p:spPr>
          <a:xfrm>
            <a:off x="-8660805" y="-1903389"/>
            <a:ext cx="11809650" cy="11809650"/>
          </a:xfrm>
          <a:prstGeom prst="ellipse">
            <a:avLst/>
          </a:prstGeom>
          <a:solidFill>
            <a:srgbClr val="0C3B8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C8FEF1F-061C-D8CC-8F38-2D3949CA1A31}"/>
              </a:ext>
            </a:extLst>
          </p:cNvPr>
          <p:cNvSpPr/>
          <p:nvPr/>
        </p:nvSpPr>
        <p:spPr>
          <a:xfrm>
            <a:off x="1031486" y="2407892"/>
            <a:ext cx="3365023" cy="19023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7686B6-8498-5648-154D-4A467FBA6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41" y="2700030"/>
            <a:ext cx="1946504" cy="14765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46875D-CEC8-C4AC-7000-32D1F7DEB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75" y="2872516"/>
            <a:ext cx="483529" cy="979454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074169B-AF2E-4120-4787-7237D5EEDF88}"/>
              </a:ext>
            </a:extLst>
          </p:cNvPr>
          <p:cNvCxnSpPr/>
          <p:nvPr/>
        </p:nvCxnSpPr>
        <p:spPr>
          <a:xfrm>
            <a:off x="3337560" y="2828682"/>
            <a:ext cx="0" cy="1219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3 Título">
            <a:extLst>
              <a:ext uri="{FF2B5EF4-FFF2-40B4-BE49-F238E27FC236}">
                <a16:creationId xmlns:a16="http://schemas.microsoft.com/office/drawing/2014/main" id="{3F5E4AA6-B920-2FDF-7861-8DD579C66293}"/>
              </a:ext>
            </a:extLst>
          </p:cNvPr>
          <p:cNvSpPr txBox="1">
            <a:spLocks/>
          </p:cNvSpPr>
          <p:nvPr/>
        </p:nvSpPr>
        <p:spPr>
          <a:xfrm>
            <a:off x="2175593" y="2694999"/>
            <a:ext cx="12192000" cy="1231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002060"/>
                </a:solidFill>
                <a:latin typeface="+mn-lt"/>
              </a:rPr>
              <a:t>Sugar Cane Mill Drives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+mn-lt"/>
              </a:rPr>
              <a:t>Evolution &amp; Efficiency</a:t>
            </a:r>
          </a:p>
        </p:txBody>
      </p:sp>
      <p:sp>
        <p:nvSpPr>
          <p:cNvPr id="9" name="4 Subtítulo">
            <a:extLst>
              <a:ext uri="{FF2B5EF4-FFF2-40B4-BE49-F238E27FC236}">
                <a16:creationId xmlns:a16="http://schemas.microsoft.com/office/drawing/2014/main" id="{3E8BFF5C-7B88-FFAC-7550-3055C047946A}"/>
              </a:ext>
            </a:extLst>
          </p:cNvPr>
          <p:cNvSpPr txBox="1">
            <a:spLocks/>
          </p:cNvSpPr>
          <p:nvPr/>
        </p:nvSpPr>
        <p:spPr>
          <a:xfrm>
            <a:off x="2175593" y="4104416"/>
            <a:ext cx="12192000" cy="220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/>
              <a:t>Mr</a:t>
            </a:r>
            <a:r>
              <a:rPr lang="en-US" b="1" dirty="0"/>
              <a:t> Nicolas </a:t>
            </a:r>
            <a:r>
              <a:rPr lang="en-US" b="1" dirty="0" err="1"/>
              <a:t>Gouez</a:t>
            </a: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CMD Gears</a:t>
            </a:r>
          </a:p>
        </p:txBody>
      </p:sp>
      <p:pic>
        <p:nvPicPr>
          <p:cNvPr id="10" name="Picture 2" descr="Mono Red">
            <a:extLst>
              <a:ext uri="{FF2B5EF4-FFF2-40B4-BE49-F238E27FC236}">
                <a16:creationId xmlns:a16="http://schemas.microsoft.com/office/drawing/2014/main" id="{AA6775A1-5FF7-15C6-C6FF-8DD19E1978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7880" y="5648598"/>
            <a:ext cx="1109692" cy="10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4 Subtítulo">
            <a:extLst>
              <a:ext uri="{FF2B5EF4-FFF2-40B4-BE49-F238E27FC236}">
                <a16:creationId xmlns:a16="http://schemas.microsoft.com/office/drawing/2014/main" id="{C2B0D35E-B925-55DA-A2BE-A82BA9808362}"/>
              </a:ext>
            </a:extLst>
          </p:cNvPr>
          <p:cNvSpPr txBox="1">
            <a:spLocks/>
          </p:cNvSpPr>
          <p:nvPr/>
        </p:nvSpPr>
        <p:spPr>
          <a:xfrm>
            <a:off x="8669795" y="5798402"/>
            <a:ext cx="2686287" cy="92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PSST convention, Karachi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5730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81" y="2125227"/>
            <a:ext cx="4735609" cy="36755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Sealing power loss 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On the </a:t>
            </a:r>
            <a:r>
              <a:rPr lang="en-US" sz="2400" dirty="0" err="1">
                <a:solidFill>
                  <a:srgbClr val="002060"/>
                </a:solidFill>
              </a:rPr>
              <a:t>CANEflex</a:t>
            </a:r>
            <a:r>
              <a:rPr lang="en-US" sz="2400" dirty="0">
                <a:solidFill>
                  <a:srgbClr val="002060"/>
                </a:solidFill>
              </a:rPr>
              <a:t> It is non-contact sealing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Loss of energy is </a:t>
            </a:r>
            <a:r>
              <a:rPr lang="en-GB" sz="2400" dirty="0">
                <a:solidFill>
                  <a:srgbClr val="002060"/>
                </a:solidFill>
              </a:rPr>
              <a:t>negligible</a:t>
            </a:r>
          </a:p>
        </p:txBody>
      </p:sp>
      <p:sp>
        <p:nvSpPr>
          <p:cNvPr id="2" name="4 Subtítulo">
            <a:extLst>
              <a:ext uri="{FF2B5EF4-FFF2-40B4-BE49-F238E27FC236}">
                <a16:creationId xmlns:a16="http://schemas.microsoft.com/office/drawing/2014/main" id="{BF3FB9C2-55B7-1B3D-1886-A1AB61719D7A}"/>
              </a:ext>
            </a:extLst>
          </p:cNvPr>
          <p:cNvSpPr txBox="1">
            <a:spLocks/>
          </p:cNvSpPr>
          <p:nvPr/>
        </p:nvSpPr>
        <p:spPr>
          <a:xfrm>
            <a:off x="8611029" y="85107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3 – Example of calculation</a:t>
            </a:r>
          </a:p>
        </p:txBody>
      </p:sp>
    </p:spTree>
    <p:extLst>
      <p:ext uri="{BB962C8B-B14F-4D97-AF65-F5344CB8AC3E}">
        <p14:creationId xmlns:p14="http://schemas.microsoft.com/office/powerpoint/2010/main" val="347341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Oil churning power loss </a:t>
            </a:r>
            <a:r>
              <a:rPr lang="en-US" sz="2400" dirty="0">
                <a:solidFill>
                  <a:srgbClr val="002060"/>
                </a:solidFill>
              </a:rPr>
              <a:t>depends on :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Oil level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Oil type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Volume of components going into the oil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(number of satellites)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- Planet carrier speed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141" y="1525636"/>
            <a:ext cx="3877967" cy="41776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26149" y="4164459"/>
            <a:ext cx="3367692" cy="1538839"/>
          </a:xfrm>
          <a:prstGeom prst="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4 Subtítulo">
            <a:extLst>
              <a:ext uri="{FF2B5EF4-FFF2-40B4-BE49-F238E27FC236}">
                <a16:creationId xmlns:a16="http://schemas.microsoft.com/office/drawing/2014/main" id="{6D1C6322-3A5A-0C7D-6699-01867D3F8DF5}"/>
              </a:ext>
            </a:extLst>
          </p:cNvPr>
          <p:cNvSpPr txBox="1">
            <a:spLocks/>
          </p:cNvSpPr>
          <p:nvPr/>
        </p:nvSpPr>
        <p:spPr>
          <a:xfrm>
            <a:off x="8611029" y="85107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3 – Example of calculation</a:t>
            </a:r>
          </a:p>
        </p:txBody>
      </p:sp>
    </p:spTree>
    <p:extLst>
      <p:ext uri="{BB962C8B-B14F-4D97-AF65-F5344CB8AC3E}">
        <p14:creationId xmlns:p14="http://schemas.microsoft.com/office/powerpoint/2010/main" val="312189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531765" y="1451326"/>
            <a:ext cx="5413547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Example with modern planetary gearbox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Estimated mill size 45’’x90”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2060"/>
                </a:solidFill>
              </a:rPr>
              <a:t>CANEflex</a:t>
            </a:r>
            <a:r>
              <a:rPr lang="en-US" sz="2400" dirty="0">
                <a:solidFill>
                  <a:srgbClr val="002060"/>
                </a:solidFill>
              </a:rPr>
              <a:t> 3PLH200R Neo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3 planets per stage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Reduction ratio </a:t>
            </a:r>
            <a:r>
              <a:rPr lang="en-US" sz="2400" dirty="0" err="1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= 200/1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Absorbed power 1500 HP @ 6 rpm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(1120 kW)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Calculations at nominal speed &amp; power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" name="Picture 4" descr="S:\REALISATION\SPECIAUX\COMMANDES PRODUITS SPECIAUX\2011\11000169 - ISGEC JOHN THOMSON\PLAN 3D\rendu réaliste\ORIENTATION 1 JPE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56" y="753718"/>
            <a:ext cx="6312641" cy="54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4 Subtítulo">
            <a:extLst>
              <a:ext uri="{FF2B5EF4-FFF2-40B4-BE49-F238E27FC236}">
                <a16:creationId xmlns:a16="http://schemas.microsoft.com/office/drawing/2014/main" id="{4429D0DD-4171-01DD-764E-C5F067274639}"/>
              </a:ext>
            </a:extLst>
          </p:cNvPr>
          <p:cNvSpPr txBox="1">
            <a:spLocks/>
          </p:cNvSpPr>
          <p:nvPr/>
        </p:nvSpPr>
        <p:spPr>
          <a:xfrm>
            <a:off x="8611029" y="85107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3 – Example of calculation</a:t>
            </a:r>
          </a:p>
        </p:txBody>
      </p:sp>
    </p:spTree>
    <p:extLst>
      <p:ext uri="{BB962C8B-B14F-4D97-AF65-F5344CB8AC3E}">
        <p14:creationId xmlns:p14="http://schemas.microsoft.com/office/powerpoint/2010/main" val="222169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531765" y="1350144"/>
            <a:ext cx="5413547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Example with modern planetary gearbox</a:t>
            </a:r>
          </a:p>
          <a:p>
            <a:pPr marL="0" indent="0">
              <a:buNone/>
            </a:pPr>
            <a:r>
              <a:rPr lang="en-US" sz="1867" dirty="0">
                <a:solidFill>
                  <a:srgbClr val="002060"/>
                </a:solidFill>
              </a:rPr>
              <a:t>Calculations done with Kiss soft software</a:t>
            </a:r>
          </a:p>
          <a:p>
            <a:pPr marL="0" indent="0">
              <a:buNone/>
            </a:pPr>
            <a:r>
              <a:rPr lang="en-US" sz="1867" dirty="0">
                <a:solidFill>
                  <a:srgbClr val="002060"/>
                </a:solidFill>
              </a:rPr>
              <a:t>Correlated with ISO standards and CMD experience</a:t>
            </a:r>
          </a:p>
          <a:p>
            <a:pPr marL="0" indent="0">
              <a:buNone/>
            </a:pPr>
            <a:endParaRPr lang="en-US" sz="1867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0" name="Picture 4" descr="S:\REALISATION\SPECIAUX\COMMANDES PRODUITS SPECIAUX\2011\11000169 - ISGEC JOHN THOMSON\PLAN 3D\rendu réaliste\ORIENTATION 1 JPE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12" y="921472"/>
            <a:ext cx="6299587" cy="541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phique 6"/>
          <p:cNvGraphicFramePr>
            <a:graphicFrameLocks/>
          </p:cNvGraphicFramePr>
          <p:nvPr/>
        </p:nvGraphicFramePr>
        <p:xfrm>
          <a:off x="335311" y="2514453"/>
          <a:ext cx="5116843" cy="305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138857" y="5611204"/>
            <a:ext cx="5413547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Total energy loss = 3,0%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Efficiency = 97,0%</a:t>
            </a:r>
            <a:endParaRPr lang="en-US" sz="1867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867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4 Subtítulo">
            <a:extLst>
              <a:ext uri="{FF2B5EF4-FFF2-40B4-BE49-F238E27FC236}">
                <a16:creationId xmlns:a16="http://schemas.microsoft.com/office/drawing/2014/main" id="{5108A118-D76A-E0BD-9363-A752D5E1913B}"/>
              </a:ext>
            </a:extLst>
          </p:cNvPr>
          <p:cNvSpPr txBox="1">
            <a:spLocks/>
          </p:cNvSpPr>
          <p:nvPr/>
        </p:nvSpPr>
        <p:spPr>
          <a:xfrm>
            <a:off x="8611029" y="85107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3 – Example of calculation</a:t>
            </a:r>
          </a:p>
        </p:txBody>
      </p:sp>
    </p:spTree>
    <p:extLst>
      <p:ext uri="{BB962C8B-B14F-4D97-AF65-F5344CB8AC3E}">
        <p14:creationId xmlns:p14="http://schemas.microsoft.com/office/powerpoint/2010/main" val="1782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Mill drives </a:t>
            </a:r>
            <a:r>
              <a:rPr lang="en-US" sz="2400" dirty="0">
                <a:solidFill>
                  <a:srgbClr val="002060"/>
                </a:solidFill>
              </a:rPr>
              <a:t>can be classified into 4 generations :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9" y="2226658"/>
            <a:ext cx="4494919" cy="24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64267" y="4756751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>
                <a:solidFill>
                  <a:srgbClr val="002060"/>
                </a:solidFill>
              </a:rPr>
              <a:t>1</a:t>
            </a:r>
            <a:r>
              <a:rPr lang="en-US" sz="1600" b="1" u="sng" baseline="30000" dirty="0">
                <a:solidFill>
                  <a:srgbClr val="002060"/>
                </a:solidFill>
              </a:rPr>
              <a:t>st</a:t>
            </a:r>
            <a:r>
              <a:rPr lang="en-US" sz="1600" b="1" u="sng" dirty="0">
                <a:solidFill>
                  <a:srgbClr val="002060"/>
                </a:solidFill>
              </a:rPr>
              <a:t> Gen :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Turbine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2 sets Open gears (cast iron or steel)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Double helical or spur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Tail bar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b="24295"/>
          <a:stretch/>
        </p:blipFill>
        <p:spPr>
          <a:xfrm>
            <a:off x="4724930" y="2078775"/>
            <a:ext cx="3683095" cy="2562447"/>
          </a:xfrm>
          <a:prstGeom prst="rect">
            <a:avLst/>
          </a:prstGeom>
        </p:spPr>
      </p:pic>
      <p:sp>
        <p:nvSpPr>
          <p:cNvPr id="18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4879895" y="4764292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>
                <a:solidFill>
                  <a:srgbClr val="002060"/>
                </a:solidFill>
              </a:rPr>
              <a:t>2</a:t>
            </a:r>
            <a:r>
              <a:rPr lang="en-US" sz="1600" b="1" u="sng" baseline="30000" dirty="0">
                <a:solidFill>
                  <a:srgbClr val="002060"/>
                </a:solidFill>
              </a:rPr>
              <a:t>nd</a:t>
            </a:r>
            <a:r>
              <a:rPr lang="en-US" sz="1600" b="1" u="sng" dirty="0">
                <a:solidFill>
                  <a:srgbClr val="002060"/>
                </a:solidFill>
              </a:rPr>
              <a:t> Gen :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Turbine or electrical motor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2 or 3 enclosed gearboxes (carburized)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Double or single helical gears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Tail bar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26" y="2078777"/>
            <a:ext cx="3416596" cy="2562447"/>
          </a:xfrm>
          <a:prstGeom prst="rect">
            <a:avLst/>
          </a:prstGeom>
        </p:spPr>
      </p:pic>
      <p:sp>
        <p:nvSpPr>
          <p:cNvPr id="19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8640726" y="477183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>
                <a:solidFill>
                  <a:srgbClr val="002060"/>
                </a:solidFill>
              </a:rPr>
              <a:t>3</a:t>
            </a:r>
            <a:r>
              <a:rPr lang="en-US" sz="1600" b="1" u="sng" baseline="30000" dirty="0">
                <a:solidFill>
                  <a:srgbClr val="002060"/>
                </a:solidFill>
              </a:rPr>
              <a:t>rd</a:t>
            </a:r>
            <a:r>
              <a:rPr lang="en-US" sz="1600" b="1" u="sng" dirty="0">
                <a:solidFill>
                  <a:srgbClr val="002060"/>
                </a:solidFill>
              </a:rPr>
              <a:t> Gen :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Turbine or electrical motor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Compact gearbox (mixed or carburized)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Helical gears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Tail bar or sling coupling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2100" y="698200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47814" y="943176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1</a:t>
            </a:r>
            <a:r>
              <a:rPr lang="en-US" sz="2400" u="sng" baseline="30000" dirty="0">
                <a:solidFill>
                  <a:srgbClr val="002060"/>
                </a:solidFill>
              </a:rPr>
              <a:t>st</a:t>
            </a:r>
            <a:r>
              <a:rPr lang="en-US" sz="2400" u="sng" dirty="0">
                <a:solidFill>
                  <a:srgbClr val="002060"/>
                </a:solidFill>
              </a:rPr>
              <a:t> generation efficiency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0" y="1617705"/>
            <a:ext cx="4494919" cy="24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72100" y="4220740"/>
            <a:ext cx="10841415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>
                <a:solidFill>
                  <a:srgbClr val="002060"/>
                </a:solidFill>
              </a:rPr>
              <a:t>Open gears efficiency </a:t>
            </a:r>
            <a:r>
              <a:rPr lang="en-US" sz="1600" dirty="0">
                <a:solidFill>
                  <a:srgbClr val="002060"/>
                </a:solidFill>
              </a:rPr>
              <a:t>will depend on :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Type of gears : spur / double helical / helical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Gears design :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Material and hardness : cast iron / cast steel / fabricated steel, from 150 to 350 BHN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Type and lubrication of bearings : slide shoe / roller, grease / oil</a:t>
            </a:r>
          </a:p>
          <a:p>
            <a:pPr>
              <a:buFontTx/>
              <a:buChar char="-"/>
            </a:pPr>
            <a:r>
              <a:rPr lang="en-US" sz="1600" b="1" dirty="0">
                <a:solidFill>
                  <a:srgbClr val="002060"/>
                </a:solidFill>
              </a:rPr>
              <a:t>Wear will affect the efficiency greatly </a:t>
            </a:r>
            <a:r>
              <a:rPr lang="en-US" sz="1600" dirty="0">
                <a:solidFill>
                  <a:srgbClr val="002060"/>
                </a:solidFill>
              </a:rPr>
              <a:t>(modification of profile / increase of sliding / deterioration of surface roughness)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 r="30824" b="17903"/>
          <a:stretch/>
        </p:blipFill>
        <p:spPr>
          <a:xfrm>
            <a:off x="4908437" y="1433367"/>
            <a:ext cx="4263944" cy="34259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1" r="305"/>
          <a:stretch/>
        </p:blipFill>
        <p:spPr>
          <a:xfrm>
            <a:off x="9340541" y="1433367"/>
            <a:ext cx="2851459" cy="3425931"/>
          </a:xfrm>
          <a:prstGeom prst="rect">
            <a:avLst/>
          </a:prstGeom>
        </p:spPr>
      </p:pic>
      <p:sp>
        <p:nvSpPr>
          <p:cNvPr id="2" name="4 Subtítulo">
            <a:extLst>
              <a:ext uri="{FF2B5EF4-FFF2-40B4-BE49-F238E27FC236}">
                <a16:creationId xmlns:a16="http://schemas.microsoft.com/office/drawing/2014/main" id="{3421D38A-AF1A-28F1-78F3-ECE5C445D576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92883" y="826314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668597" y="1071290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1</a:t>
            </a:r>
            <a:r>
              <a:rPr lang="en-US" sz="2400" u="sng" baseline="30000" dirty="0">
                <a:solidFill>
                  <a:srgbClr val="002060"/>
                </a:solidFill>
              </a:rPr>
              <a:t>st</a:t>
            </a:r>
            <a:r>
              <a:rPr lang="en-US" sz="2400" u="sng" dirty="0">
                <a:solidFill>
                  <a:srgbClr val="002060"/>
                </a:solidFill>
              </a:rPr>
              <a:t> generation efficiency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3" y="1745819"/>
            <a:ext cx="4494919" cy="24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692883" y="434885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>
                <a:solidFill>
                  <a:srgbClr val="002060"/>
                </a:solidFill>
              </a:rPr>
              <a:t>Couplings efficiency </a:t>
            </a:r>
            <a:r>
              <a:rPr lang="en-US" sz="1600" dirty="0">
                <a:solidFill>
                  <a:srgbClr val="002060"/>
                </a:solidFill>
              </a:rPr>
              <a:t>will depend on :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Type of coupling : grid / gear / rubber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Alignment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Condition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Lubrication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30075"/>
          <a:stretch/>
        </p:blipFill>
        <p:spPr>
          <a:xfrm>
            <a:off x="7386018" y="1220046"/>
            <a:ext cx="2964429" cy="4099633"/>
          </a:xfrm>
          <a:prstGeom prst="rect">
            <a:avLst/>
          </a:prstGeom>
        </p:spPr>
      </p:pic>
      <p:sp>
        <p:nvSpPr>
          <p:cNvPr id="3" name="4 Subtítulo">
            <a:extLst>
              <a:ext uri="{FF2B5EF4-FFF2-40B4-BE49-F238E27FC236}">
                <a16:creationId xmlns:a16="http://schemas.microsoft.com/office/drawing/2014/main" id="{BF623C1B-A353-FB36-7585-3306EA6F09F1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725747" y="13570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1</a:t>
            </a:r>
            <a:r>
              <a:rPr lang="en-US" sz="2400" u="sng" baseline="30000" dirty="0">
                <a:solidFill>
                  <a:srgbClr val="002060"/>
                </a:solidFill>
              </a:rPr>
              <a:t>st</a:t>
            </a:r>
            <a:r>
              <a:rPr lang="en-US" sz="2400" u="sng" dirty="0">
                <a:solidFill>
                  <a:srgbClr val="002060"/>
                </a:solidFill>
              </a:rPr>
              <a:t> generation efficiency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43" y="2031573"/>
            <a:ext cx="4494919" cy="24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750033" y="4634608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u="sng" dirty="0">
                <a:solidFill>
                  <a:srgbClr val="002060"/>
                </a:solidFill>
              </a:rPr>
              <a:t>Tail bar efficiency </a:t>
            </a:r>
            <a:r>
              <a:rPr lang="en-US" sz="1600" dirty="0">
                <a:solidFill>
                  <a:srgbClr val="002060"/>
                </a:solidFill>
              </a:rPr>
              <a:t>will depend on :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Alignment in working condition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2060"/>
                </a:solidFill>
              </a:rPr>
              <a:t>Lubrication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08" y="1601867"/>
            <a:ext cx="4895065" cy="3671299"/>
          </a:xfrm>
          <a:prstGeom prst="rect">
            <a:avLst/>
          </a:prstGeom>
        </p:spPr>
      </p:pic>
      <p:sp>
        <p:nvSpPr>
          <p:cNvPr id="2" name="4 Subtítulo">
            <a:extLst>
              <a:ext uri="{FF2B5EF4-FFF2-40B4-BE49-F238E27FC236}">
                <a16:creationId xmlns:a16="http://schemas.microsoft.com/office/drawing/2014/main" id="{828EA130-C008-3945-0655-2FA871D13400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0007" y="883465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525721" y="103782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1</a:t>
            </a:r>
            <a:r>
              <a:rPr lang="en-US" sz="2400" u="sng" baseline="30000" dirty="0">
                <a:solidFill>
                  <a:srgbClr val="002060"/>
                </a:solidFill>
              </a:rPr>
              <a:t>st</a:t>
            </a:r>
            <a:r>
              <a:rPr lang="en-US" sz="2400" u="sng" dirty="0">
                <a:solidFill>
                  <a:srgbClr val="002060"/>
                </a:solidFill>
              </a:rPr>
              <a:t> generation efficiency – calculation summary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96" y="4383343"/>
            <a:ext cx="3072670" cy="165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a 21">
            <a:extLst>
              <a:ext uri="{FF2B5EF4-FFF2-40B4-BE49-F238E27FC236}">
                <a16:creationId xmlns:a16="http://schemas.microsoft.com/office/drawing/2014/main" id="{3598A95F-F595-4416-A4EE-789BEFCC4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87095"/>
              </p:ext>
            </p:extLst>
          </p:nvPr>
        </p:nvGraphicFramePr>
        <p:xfrm>
          <a:off x="1327128" y="1649374"/>
          <a:ext cx="9545427" cy="26244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9919">
                  <a:extLst>
                    <a:ext uri="{9D8B030D-6E8A-4147-A177-3AD203B41FA5}">
                      <a16:colId xmlns:a16="http://schemas.microsoft.com/office/drawing/2014/main" val="2535851632"/>
                    </a:ext>
                  </a:extLst>
                </a:gridCol>
                <a:gridCol w="1009496">
                  <a:extLst>
                    <a:ext uri="{9D8B030D-6E8A-4147-A177-3AD203B41FA5}">
                      <a16:colId xmlns:a16="http://schemas.microsoft.com/office/drawing/2014/main" val="1738504584"/>
                    </a:ext>
                  </a:extLst>
                </a:gridCol>
                <a:gridCol w="80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324">
                  <a:extLst>
                    <a:ext uri="{9D8B030D-6E8A-4147-A177-3AD203B41FA5}">
                      <a16:colId xmlns:a16="http://schemas.microsoft.com/office/drawing/2014/main" val="3376984487"/>
                    </a:ext>
                  </a:extLst>
                </a:gridCol>
                <a:gridCol w="746749">
                  <a:extLst>
                    <a:ext uri="{9D8B030D-6E8A-4147-A177-3AD203B41FA5}">
                      <a16:colId xmlns:a16="http://schemas.microsoft.com/office/drawing/2014/main" val="416321143"/>
                    </a:ext>
                  </a:extLst>
                </a:gridCol>
                <a:gridCol w="802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2064">
                  <a:extLst>
                    <a:ext uri="{9D8B030D-6E8A-4147-A177-3AD203B41FA5}">
                      <a16:colId xmlns:a16="http://schemas.microsoft.com/office/drawing/2014/main" val="373493037"/>
                    </a:ext>
                  </a:extLst>
                </a:gridCol>
                <a:gridCol w="1410528">
                  <a:extLst>
                    <a:ext uri="{9D8B030D-6E8A-4147-A177-3AD203B41FA5}">
                      <a16:colId xmlns:a16="http://schemas.microsoft.com/office/drawing/2014/main" val="162185912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Efficiency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1</a:t>
                      </a:r>
                      <a:r>
                        <a:rPr lang="en-US" sz="1600" b="0" baseline="30000" noProof="0" dirty="0"/>
                        <a:t>st</a:t>
                      </a:r>
                      <a:r>
                        <a:rPr lang="en-US" sz="1600" b="0" noProof="0" dirty="0"/>
                        <a:t> coupling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1</a:t>
                      </a:r>
                      <a:r>
                        <a:rPr lang="en-US" sz="1600" b="0" baseline="30000" noProof="0" dirty="0"/>
                        <a:t>st</a:t>
                      </a:r>
                      <a:r>
                        <a:rPr lang="en-US" sz="1600" b="0" noProof="0" dirty="0"/>
                        <a:t> stage gears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2</a:t>
                      </a:r>
                      <a:r>
                        <a:rPr lang="en-US" sz="1600" b="0" baseline="30000" noProof="0" dirty="0"/>
                        <a:t>nd</a:t>
                      </a:r>
                      <a:r>
                        <a:rPr lang="en-US" sz="1600" b="0" noProof="0" dirty="0"/>
                        <a:t> coupling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2</a:t>
                      </a:r>
                      <a:r>
                        <a:rPr lang="en-US" sz="1600" b="0" baseline="30000" noProof="0" dirty="0"/>
                        <a:t>nd</a:t>
                      </a:r>
                      <a:r>
                        <a:rPr lang="en-US" sz="1600" b="0" noProof="0" dirty="0"/>
                        <a:t> stage gears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3</a:t>
                      </a:r>
                      <a:r>
                        <a:rPr lang="en-US" sz="1600" b="0" baseline="30000" noProof="0" dirty="0"/>
                        <a:t>rd</a:t>
                      </a:r>
                      <a:r>
                        <a:rPr lang="en-US" sz="1600" b="0" noProof="0" dirty="0"/>
                        <a:t> coupling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3</a:t>
                      </a:r>
                      <a:r>
                        <a:rPr lang="en-US" sz="1600" b="0" baseline="30000" noProof="0" dirty="0"/>
                        <a:t>rd</a:t>
                      </a:r>
                      <a:r>
                        <a:rPr lang="en-US" sz="1600" b="0" noProof="0" dirty="0"/>
                        <a:t> stage gears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Tail bar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/>
                        <a:t>Crown pinions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Overall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1218882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err="1"/>
                        <a:t>Best</a:t>
                      </a:r>
                      <a:endParaRPr lang="es-CO" sz="15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98 %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82 %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36484523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err="1"/>
                        <a:t>Worst</a:t>
                      </a:r>
                      <a:endParaRPr lang="es-CO" sz="15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90 %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90 %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85</a:t>
                      </a:r>
                      <a:r>
                        <a:rPr lang="es-CO" sz="1500" baseline="0" dirty="0"/>
                        <a:t> %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aseline="0" dirty="0"/>
                        <a:t>92 %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92 %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53 %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8713912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err="1"/>
                        <a:t>Fair</a:t>
                      </a:r>
                      <a:endParaRPr lang="es-CO" sz="15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92 %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90 %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69 %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10548220"/>
                  </a:ext>
                </a:extLst>
              </a:tr>
            </a:tbl>
          </a:graphicData>
        </a:graphic>
      </p:graphicFrame>
      <p:sp>
        <p:nvSpPr>
          <p:cNvPr id="2" name="4 Subtítulo">
            <a:extLst>
              <a:ext uri="{FF2B5EF4-FFF2-40B4-BE49-F238E27FC236}">
                <a16:creationId xmlns:a16="http://schemas.microsoft.com/office/drawing/2014/main" id="{64045A62-DD72-8E9A-EBCA-DDEE9C4F70AA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3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b="24295"/>
          <a:stretch/>
        </p:blipFill>
        <p:spPr>
          <a:xfrm>
            <a:off x="4027636" y="3101538"/>
            <a:ext cx="4136728" cy="2878054"/>
          </a:xfrm>
          <a:prstGeom prst="rect">
            <a:avLst/>
          </a:prstGeom>
        </p:spPr>
      </p:pic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071988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2</a:t>
            </a:r>
            <a:r>
              <a:rPr lang="en-US" sz="2400" u="sng" baseline="30000" dirty="0">
                <a:solidFill>
                  <a:srgbClr val="002060"/>
                </a:solidFill>
              </a:rPr>
              <a:t>nd</a:t>
            </a:r>
            <a:r>
              <a:rPr lang="en-US" sz="2400" u="sng" dirty="0">
                <a:solidFill>
                  <a:srgbClr val="002060"/>
                </a:solidFill>
              </a:rPr>
              <a:t> generation efficiency – calculation summary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a 21">
            <a:extLst>
              <a:ext uri="{FF2B5EF4-FFF2-40B4-BE49-F238E27FC236}">
                <a16:creationId xmlns:a16="http://schemas.microsoft.com/office/drawing/2014/main" id="{3598A95F-F595-4416-A4EE-789BEFCC4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06021"/>
              </p:ext>
            </p:extLst>
          </p:nvPr>
        </p:nvGraphicFramePr>
        <p:xfrm>
          <a:off x="2098159" y="1710545"/>
          <a:ext cx="7995683" cy="23828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7875">
                  <a:extLst>
                    <a:ext uri="{9D8B030D-6E8A-4147-A177-3AD203B41FA5}">
                      <a16:colId xmlns:a16="http://schemas.microsoft.com/office/drawing/2014/main" val="2535851632"/>
                    </a:ext>
                  </a:extLst>
                </a:gridCol>
                <a:gridCol w="1007636">
                  <a:extLst>
                    <a:ext uri="{9D8B030D-6E8A-4147-A177-3AD203B41FA5}">
                      <a16:colId xmlns:a16="http://schemas.microsoft.com/office/drawing/2014/main" val="1738504584"/>
                    </a:ext>
                  </a:extLst>
                </a:gridCol>
                <a:gridCol w="952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0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83">
                  <a:extLst>
                    <a:ext uri="{9D8B030D-6E8A-4147-A177-3AD203B41FA5}">
                      <a16:colId xmlns:a16="http://schemas.microsoft.com/office/drawing/2014/main" val="2389873007"/>
                    </a:ext>
                  </a:extLst>
                </a:gridCol>
                <a:gridCol w="1308432">
                  <a:extLst>
                    <a:ext uri="{9D8B030D-6E8A-4147-A177-3AD203B41FA5}">
                      <a16:colId xmlns:a16="http://schemas.microsoft.com/office/drawing/2014/main" val="1621859122"/>
                    </a:ext>
                  </a:extLst>
                </a:gridCol>
              </a:tblGrid>
              <a:tr h="611884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Efficiency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1</a:t>
                      </a:r>
                      <a:r>
                        <a:rPr lang="en-US" sz="1600" b="0" baseline="30000" noProof="0" dirty="0"/>
                        <a:t>st</a:t>
                      </a:r>
                      <a:r>
                        <a:rPr lang="en-US" sz="1600" b="0" noProof="0" dirty="0"/>
                        <a:t> coupling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1</a:t>
                      </a:r>
                      <a:r>
                        <a:rPr lang="en-US" sz="1600" b="0" baseline="30000" noProof="0" dirty="0"/>
                        <a:t>st</a:t>
                      </a:r>
                      <a:r>
                        <a:rPr lang="en-US" sz="1600" b="0" noProof="0" dirty="0"/>
                        <a:t> gearbox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2</a:t>
                      </a:r>
                      <a:r>
                        <a:rPr lang="en-US" sz="1600" b="0" baseline="30000" noProof="0" dirty="0"/>
                        <a:t>nd</a:t>
                      </a:r>
                      <a:r>
                        <a:rPr lang="en-US" sz="1600" b="0" noProof="0" dirty="0"/>
                        <a:t> coupling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2</a:t>
                      </a:r>
                      <a:r>
                        <a:rPr lang="en-US" sz="1600" b="0" baseline="30000" noProof="0" dirty="0"/>
                        <a:t>nd</a:t>
                      </a:r>
                      <a:r>
                        <a:rPr lang="en-US" sz="1600" b="0" noProof="0" dirty="0"/>
                        <a:t> gearbox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Tail bar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noProof="0" dirty="0"/>
                        <a:t>Crown pinions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Overall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1218882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err="1"/>
                        <a:t>Best</a:t>
                      </a:r>
                      <a:endParaRPr lang="es-CO" sz="15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98 %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84 %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36484523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err="1"/>
                        <a:t>Worst</a:t>
                      </a:r>
                      <a:endParaRPr lang="es-CO" sz="15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92 %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88 %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aseline="0" dirty="0"/>
                        <a:t>92 %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92 %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65 %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8713912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err="1"/>
                        <a:t>Fair</a:t>
                      </a:r>
                      <a:endParaRPr lang="es-CO" sz="1500" b="1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90 %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76 %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10548220"/>
                  </a:ext>
                </a:extLst>
              </a:tr>
            </a:tbl>
          </a:graphicData>
        </a:graphic>
      </p:graphicFrame>
      <p:sp>
        <p:nvSpPr>
          <p:cNvPr id="2" name="4 Subtítulo">
            <a:extLst>
              <a:ext uri="{FF2B5EF4-FFF2-40B4-BE49-F238E27FC236}">
                <a16:creationId xmlns:a16="http://schemas.microsoft.com/office/drawing/2014/main" id="{96DEC2EA-2583-EFBA-8364-7E2FE9C337C7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964913" y="1645953"/>
            <a:ext cx="12192000" cy="220768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1 - Introduction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2 - Efficiency – definition &amp; scope of study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3 - Example of calculation – modern planetary gearbox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4 - Evolution of the mill drives &amp; their efficiency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5 - Recommendations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6 - What about individual drives ?</a:t>
            </a:r>
          </a:p>
        </p:txBody>
      </p:sp>
    </p:spTree>
    <p:extLst>
      <p:ext uri="{BB962C8B-B14F-4D97-AF65-F5344CB8AC3E}">
        <p14:creationId xmlns:p14="http://schemas.microsoft.com/office/powerpoint/2010/main" val="3439366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5" y="1995601"/>
            <a:ext cx="4855364" cy="3641524"/>
          </a:xfrm>
          <a:prstGeom prst="rect">
            <a:avLst/>
          </a:prstGeom>
        </p:spPr>
      </p:pic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3</a:t>
            </a:r>
            <a:r>
              <a:rPr lang="en-US" sz="2400" u="sng" baseline="30000" dirty="0">
                <a:solidFill>
                  <a:srgbClr val="002060"/>
                </a:solidFill>
              </a:rPr>
              <a:t>rd</a:t>
            </a:r>
            <a:r>
              <a:rPr lang="en-US" sz="2400" u="sng" dirty="0">
                <a:solidFill>
                  <a:srgbClr val="002060"/>
                </a:solidFill>
              </a:rPr>
              <a:t> generation efficiency – calculation summary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a 21">
            <a:extLst>
              <a:ext uri="{FF2B5EF4-FFF2-40B4-BE49-F238E27FC236}">
                <a16:creationId xmlns:a16="http://schemas.microsoft.com/office/drawing/2014/main" id="{3598A95F-F595-4416-A4EE-789BEFCC4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61763"/>
              </p:ext>
            </p:extLst>
          </p:nvPr>
        </p:nvGraphicFramePr>
        <p:xfrm>
          <a:off x="5927031" y="2504161"/>
          <a:ext cx="5756021" cy="26244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9352">
                  <a:extLst>
                    <a:ext uri="{9D8B030D-6E8A-4147-A177-3AD203B41FA5}">
                      <a16:colId xmlns:a16="http://schemas.microsoft.com/office/drawing/2014/main" val="2535851632"/>
                    </a:ext>
                  </a:extLst>
                </a:gridCol>
                <a:gridCol w="954408">
                  <a:extLst>
                    <a:ext uri="{9D8B030D-6E8A-4147-A177-3AD203B41FA5}">
                      <a16:colId xmlns:a16="http://schemas.microsoft.com/office/drawing/2014/main" val="1738504584"/>
                    </a:ext>
                  </a:extLst>
                </a:gridCol>
                <a:gridCol w="90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771">
                  <a:extLst>
                    <a:ext uri="{9D8B030D-6E8A-4147-A177-3AD203B41FA5}">
                      <a16:colId xmlns:a16="http://schemas.microsoft.com/office/drawing/2014/main" val="1579573636"/>
                    </a:ext>
                  </a:extLst>
                </a:gridCol>
                <a:gridCol w="1219081">
                  <a:extLst>
                    <a:ext uri="{9D8B030D-6E8A-4147-A177-3AD203B41FA5}">
                      <a16:colId xmlns:a16="http://schemas.microsoft.com/office/drawing/2014/main" val="162185912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Efficiency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coupling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/>
                        <a:t>gearbox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Tail bar / sling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noProof="0" dirty="0"/>
                        <a:t>Crown pinions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Overall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1218882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err="1"/>
                        <a:t>Best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94 %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98 %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98 %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89 %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36484523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err="1"/>
                        <a:t>Worst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86 %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aseline="0" dirty="0"/>
                        <a:t>92 %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92 %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71 %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8713912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err="1"/>
                        <a:t>Fair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88 %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79 %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10548220"/>
                  </a:ext>
                </a:extLst>
              </a:tr>
            </a:tbl>
          </a:graphicData>
        </a:graphic>
      </p:graphicFrame>
      <p:sp>
        <p:nvSpPr>
          <p:cNvPr id="2" name="4 Subtítulo">
            <a:extLst>
              <a:ext uri="{FF2B5EF4-FFF2-40B4-BE49-F238E27FC236}">
                <a16:creationId xmlns:a16="http://schemas.microsoft.com/office/drawing/2014/main" id="{3ACA78D0-A880-9725-DF7B-A312227BDAD2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4</a:t>
            </a:r>
            <a:r>
              <a:rPr lang="en-US" sz="2400" u="sng" baseline="30000" dirty="0">
                <a:solidFill>
                  <a:srgbClr val="002060"/>
                </a:solidFill>
              </a:rPr>
              <a:t>th</a:t>
            </a:r>
            <a:r>
              <a:rPr lang="en-US" sz="2400" u="sng" dirty="0">
                <a:solidFill>
                  <a:srgbClr val="002060"/>
                </a:solidFill>
              </a:rPr>
              <a:t> generation efficiency – calculation summary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Tabla 21">
            <a:extLst>
              <a:ext uri="{FF2B5EF4-FFF2-40B4-BE49-F238E27FC236}">
                <a16:creationId xmlns:a16="http://schemas.microsoft.com/office/drawing/2014/main" id="{3598A95F-F595-4416-A4EE-789BEFCC4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00896"/>
              </p:ext>
            </p:extLst>
          </p:nvPr>
        </p:nvGraphicFramePr>
        <p:xfrm>
          <a:off x="5927031" y="2504161"/>
          <a:ext cx="5756021" cy="26244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9352">
                  <a:extLst>
                    <a:ext uri="{9D8B030D-6E8A-4147-A177-3AD203B41FA5}">
                      <a16:colId xmlns:a16="http://schemas.microsoft.com/office/drawing/2014/main" val="2535851632"/>
                    </a:ext>
                  </a:extLst>
                </a:gridCol>
                <a:gridCol w="954408">
                  <a:extLst>
                    <a:ext uri="{9D8B030D-6E8A-4147-A177-3AD203B41FA5}">
                      <a16:colId xmlns:a16="http://schemas.microsoft.com/office/drawing/2014/main" val="1738504584"/>
                    </a:ext>
                  </a:extLst>
                </a:gridCol>
                <a:gridCol w="90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771">
                  <a:extLst>
                    <a:ext uri="{9D8B030D-6E8A-4147-A177-3AD203B41FA5}">
                      <a16:colId xmlns:a16="http://schemas.microsoft.com/office/drawing/2014/main" val="1579573636"/>
                    </a:ext>
                  </a:extLst>
                </a:gridCol>
                <a:gridCol w="1219081">
                  <a:extLst>
                    <a:ext uri="{9D8B030D-6E8A-4147-A177-3AD203B41FA5}">
                      <a16:colId xmlns:a16="http://schemas.microsoft.com/office/drawing/2014/main" val="1621859122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Efficiency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coupling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/>
                        <a:t>gearbox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/>
                        <a:t>sling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noProof="0" dirty="0"/>
                        <a:t>Crown pinions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Overall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911218882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err="1"/>
                        <a:t>Best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98 %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98 %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92%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36484523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err="1"/>
                        <a:t>Worst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aseline="0" dirty="0"/>
                        <a:t>96 %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92 %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81 %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18713912"/>
                  </a:ext>
                </a:extLst>
              </a:tr>
              <a:tr h="590321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 err="1"/>
                        <a:t>Fair</a:t>
                      </a:r>
                      <a:endParaRPr lang="es-CO" sz="15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99 %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97 %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dirty="0"/>
                        <a:t>95 %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0" dirty="0"/>
                        <a:t>89 %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10548220"/>
                  </a:ext>
                </a:extLst>
              </a:tr>
            </a:tbl>
          </a:graphicData>
        </a:graphic>
      </p:graphicFrame>
      <p:sp>
        <p:nvSpPr>
          <p:cNvPr id="2" name="4 Subtítulo">
            <a:extLst>
              <a:ext uri="{FF2B5EF4-FFF2-40B4-BE49-F238E27FC236}">
                <a16:creationId xmlns:a16="http://schemas.microsoft.com/office/drawing/2014/main" id="{3ACA78D0-A880-9725-DF7B-A312227BDAD2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4" descr="S:\REALISATION\SPECIAUX\COMMANDES PRODUITS SPECIAUX\2011\11000169 - ISGEC JOHN THOMSON\PLAN 3D\rendu réaliste\ORIENTATION 1 JPEG.jpg">
            <a:extLst>
              <a:ext uri="{FF2B5EF4-FFF2-40B4-BE49-F238E27FC236}">
                <a16:creationId xmlns:a16="http://schemas.microsoft.com/office/drawing/2014/main" id="{631C5A5D-9076-AB15-484A-2F65280D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3" y="2221992"/>
            <a:ext cx="4604392" cy="395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44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806147" y="16618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Example of financial gain in case of drive system change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1104411" y="2300402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Hypothesis :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Tandem of 5 mills 45”x 90” (4 rolls)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Crushing capacity 12 000 TCD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Absorbed power = 1140 kW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Campaign = 160 days, 23 hours/day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Price of electricity = 0,15 USD / kWh</a:t>
            </a:r>
          </a:p>
          <a:p>
            <a:pPr>
              <a:buFontTx/>
              <a:buChar char="-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4 Subtítulo">
            <a:extLst>
              <a:ext uri="{FF2B5EF4-FFF2-40B4-BE49-F238E27FC236}">
                <a16:creationId xmlns:a16="http://schemas.microsoft.com/office/drawing/2014/main" id="{26A1ABED-634E-A7E6-8410-9B5DDD5F8320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2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4"/>
            <a:ext cx="10466564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Example of financial gain in case of change of drive system to 4</a:t>
            </a:r>
            <a:r>
              <a:rPr lang="en-US" sz="2400" u="sng" baseline="30000" dirty="0">
                <a:solidFill>
                  <a:srgbClr val="002060"/>
                </a:solidFill>
              </a:rPr>
              <a:t>th</a:t>
            </a:r>
            <a:r>
              <a:rPr lang="en-US" sz="2400" u="sng" dirty="0">
                <a:solidFill>
                  <a:srgbClr val="002060"/>
                </a:solidFill>
              </a:rPr>
              <a:t> gen – per mill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831827" y="5424755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67" dirty="0">
                <a:solidFill>
                  <a:srgbClr val="002060"/>
                </a:solidFill>
              </a:rPr>
              <a:t>Other gains to be considered : </a:t>
            </a:r>
          </a:p>
          <a:p>
            <a:pPr>
              <a:buFontTx/>
              <a:buChar char="-"/>
            </a:pPr>
            <a:r>
              <a:rPr lang="en-US" sz="1867" dirty="0">
                <a:solidFill>
                  <a:srgbClr val="002060"/>
                </a:solidFill>
              </a:rPr>
              <a:t>Reduced maintenance</a:t>
            </a:r>
          </a:p>
          <a:p>
            <a:pPr>
              <a:buFontTx/>
              <a:buChar char="-"/>
            </a:pPr>
            <a:r>
              <a:rPr lang="en-US" sz="1867" dirty="0">
                <a:solidFill>
                  <a:srgbClr val="002060"/>
                </a:solidFill>
              </a:rPr>
              <a:t>Reduced cost of spare parts</a:t>
            </a:r>
          </a:p>
          <a:p>
            <a:pPr>
              <a:buFontTx/>
              <a:buChar char="-"/>
            </a:pPr>
            <a:endParaRPr lang="en-US" sz="1867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98144"/>
              </p:ext>
            </p:extLst>
          </p:nvPr>
        </p:nvGraphicFramePr>
        <p:xfrm>
          <a:off x="1063531" y="1995602"/>
          <a:ext cx="9962888" cy="31959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6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16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373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Generation</a:t>
                      </a:r>
                      <a:endParaRPr lang="fr-FR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Power absorbed by the mill (kW)</a:t>
                      </a:r>
                      <a:endParaRPr 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solidFill>
                            <a:srgbClr val="002060"/>
                          </a:solidFill>
                          <a:effectLst/>
                        </a:rPr>
                        <a:t>Efficiency</a:t>
                      </a:r>
                      <a:endParaRPr lang="fr-FR" sz="15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Power at </a:t>
                      </a:r>
                      <a:r>
                        <a:rPr lang="fr-FR" sz="15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motor</a:t>
                      </a:r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/ turbine (kW)</a:t>
                      </a:r>
                      <a:endParaRPr lang="fr-FR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Energy consumed over one campaign</a:t>
                      </a:r>
                    </a:p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Energy</a:t>
                      </a:r>
                      <a:r>
                        <a:rPr lang="fr-FR" sz="15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gain </a:t>
                      </a:r>
                      <a:r>
                        <a:rPr lang="fr-FR" sz="1500" u="none" strike="noStrike" baseline="0" dirty="0" err="1">
                          <a:solidFill>
                            <a:srgbClr val="002060"/>
                          </a:solidFill>
                          <a:effectLst/>
                        </a:rPr>
                        <a:t>with</a:t>
                      </a:r>
                      <a:r>
                        <a:rPr lang="fr-FR" sz="15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4th </a:t>
                      </a:r>
                      <a:r>
                        <a:rPr lang="fr-FR" sz="15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generation</a:t>
                      </a:r>
                      <a:endParaRPr lang="fr-FR" sz="1500" u="none" strike="noStrik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(kWh)</a:t>
                      </a:r>
                    </a:p>
                    <a:p>
                      <a:pPr algn="ctr" fontAlgn="ctr"/>
                      <a:endParaRPr lang="fr-FR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Equivalent cost per mill (USD)</a:t>
                      </a:r>
                      <a:endParaRPr 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Equivalent cost per tandem (USD)</a:t>
                      </a:r>
                      <a:endParaRPr lang="en-US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4th</a:t>
                      </a:r>
                      <a:endParaRPr lang="fr-FR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1140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89%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1280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4 713 700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fr-FR" sz="15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3rd</a:t>
                      </a:r>
                      <a:endParaRPr lang="fr-FR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1140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79%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1443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5 310 380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596 680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89 502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447 510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6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2nd</a:t>
                      </a:r>
                      <a:endParaRPr lang="fr-FR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solidFill>
                            <a:srgbClr val="002060"/>
                          </a:solidFill>
                          <a:effectLst/>
                        </a:rPr>
                        <a:t>1140</a:t>
                      </a:r>
                      <a:endParaRPr lang="fr-FR" sz="15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76%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1500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5 520 000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806 300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120 945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604 725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1st</a:t>
                      </a:r>
                      <a:endParaRPr lang="fr-FR" sz="15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>
                          <a:solidFill>
                            <a:srgbClr val="002060"/>
                          </a:solidFill>
                          <a:effectLst/>
                        </a:rPr>
                        <a:t>1140</a:t>
                      </a:r>
                      <a:endParaRPr lang="fr-FR" sz="15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69%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1652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6 079 360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1 365 660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204 849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1 024 245</a:t>
                      </a:r>
                      <a:endParaRPr lang="fr-FR" sz="15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Connecteur droit 3"/>
          <p:cNvCxnSpPr/>
          <p:nvPr/>
        </p:nvCxnSpPr>
        <p:spPr>
          <a:xfrm flipV="1">
            <a:off x="1312984" y="3863084"/>
            <a:ext cx="9583083" cy="766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4 Subtítulo">
            <a:extLst>
              <a:ext uri="{FF2B5EF4-FFF2-40B4-BE49-F238E27FC236}">
                <a16:creationId xmlns:a16="http://schemas.microsoft.com/office/drawing/2014/main" id="{BA9FABC1-3D0B-B86F-00F9-85978223BEF9}"/>
              </a:ext>
            </a:extLst>
          </p:cNvPr>
          <p:cNvSpPr txBox="1">
            <a:spLocks/>
          </p:cNvSpPr>
          <p:nvPr/>
        </p:nvSpPr>
        <p:spPr>
          <a:xfrm>
            <a:off x="5927031" y="128245"/>
            <a:ext cx="678756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4 – Evolution of the mill drives &amp; their efficiency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3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9115565" y="0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5 – 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7925" y="1106368"/>
            <a:ext cx="4232807" cy="75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3"/>
            <a:ext cx="6440964" cy="367044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Design and selection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Prefer lower motor rotation speeds (6 poles / 4 poles)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Limit number of components inside gearbox </a:t>
            </a:r>
          </a:p>
          <a:p>
            <a:pPr>
              <a:buFontTx/>
              <a:buChar char="-"/>
            </a:pPr>
            <a:r>
              <a:rPr lang="en-GB" sz="2400" dirty="0">
                <a:solidFill>
                  <a:srgbClr val="002060"/>
                </a:solidFill>
              </a:rPr>
              <a:t>Favour</a:t>
            </a:r>
            <a:r>
              <a:rPr lang="en-US" sz="2400" dirty="0">
                <a:solidFill>
                  <a:srgbClr val="002060"/>
                </a:solidFill>
              </a:rPr>
              <a:t> 4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gen gearboxes</a:t>
            </a:r>
          </a:p>
        </p:txBody>
      </p:sp>
      <p:pic>
        <p:nvPicPr>
          <p:cNvPr id="14" name="Picture 1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 t="12056" r="18666" b="22949"/>
          <a:stretch>
            <a:fillRect/>
          </a:stretch>
        </p:blipFill>
        <p:spPr bwMode="auto">
          <a:xfrm>
            <a:off x="5652818" y="1676323"/>
            <a:ext cx="6230511" cy="44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42089" y="4803348"/>
            <a:ext cx="3856567" cy="11179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sz="1333" dirty="0">
                <a:solidFill>
                  <a:srgbClr val="002060"/>
                </a:solidFill>
                <a:latin typeface="Century Gothic" pitchFamily="34" charset="0"/>
                <a:sym typeface="Wingdings" pitchFamily="2" charset="2"/>
              </a:rPr>
              <a:t>  </a:t>
            </a:r>
            <a:r>
              <a:rPr lang="en-GB" sz="1333" dirty="0">
                <a:solidFill>
                  <a:srgbClr val="002060"/>
                </a:solidFill>
                <a:latin typeface="Century Gothic" pitchFamily="34" charset="0"/>
              </a:rPr>
              <a:t>Total 12 bearings (usually 24)</a:t>
            </a:r>
          </a:p>
          <a:p>
            <a:pPr eaLnBrk="1" hangingPunct="1">
              <a:defRPr/>
            </a:pPr>
            <a:r>
              <a:rPr lang="en-GB" sz="1333" dirty="0">
                <a:solidFill>
                  <a:srgbClr val="002060"/>
                </a:solidFill>
                <a:latin typeface="Century Gothic" pitchFamily="34" charset="0"/>
              </a:rPr>
              <a:t>     5 bearings references (usually 6))</a:t>
            </a:r>
          </a:p>
          <a:p>
            <a:pPr eaLnBrk="1" hangingPunct="1">
              <a:defRPr/>
            </a:pPr>
            <a:endParaRPr lang="en-GB" sz="1333" dirty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en-GB" sz="1333" dirty="0">
                <a:solidFill>
                  <a:srgbClr val="002060"/>
                </a:solidFill>
                <a:latin typeface="Century Gothic" pitchFamily="34" charset="0"/>
                <a:sym typeface="Wingdings" pitchFamily="2" charset="2"/>
              </a:rPr>
              <a:t> “big” bearings</a:t>
            </a:r>
            <a:endParaRPr lang="en-GB" sz="1333" dirty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>
              <a:defRPr/>
            </a:pPr>
            <a:endParaRPr lang="en-GB" sz="1333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E403E5D-882D-4DC5-9624-513330D725E1}"/>
              </a:ext>
            </a:extLst>
          </p:cNvPr>
          <p:cNvSpPr/>
          <p:nvPr/>
        </p:nvSpPr>
        <p:spPr>
          <a:xfrm>
            <a:off x="0" y="0"/>
            <a:ext cx="1063531" cy="1112067"/>
          </a:xfrm>
          <a:prstGeom prst="rect">
            <a:avLst/>
          </a:prstGeom>
          <a:solidFill>
            <a:srgbClr val="1B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pic>
        <p:nvPicPr>
          <p:cNvPr id="13" name="Picture 2" descr="Resultado de imagen para issct">
            <a:extLst>
              <a:ext uri="{FF2B5EF4-FFF2-40B4-BE49-F238E27FC236}">
                <a16:creationId xmlns:a16="http://schemas.microsoft.com/office/drawing/2014/main" id="{A6C489B3-B57F-4718-98BD-211DCC57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" y="120367"/>
            <a:ext cx="866296" cy="871333"/>
          </a:xfrm>
          <a:prstGeom prst="rect">
            <a:avLst/>
          </a:prstGeom>
          <a:solidFill>
            <a:srgbClr val="1B9C49"/>
          </a:solidFill>
        </p:spPr>
      </p:pic>
      <p:sp>
        <p:nvSpPr>
          <p:cNvPr id="3" name="Rectangle 2"/>
          <p:cNvSpPr/>
          <p:nvPr/>
        </p:nvSpPr>
        <p:spPr>
          <a:xfrm>
            <a:off x="5287925" y="1106368"/>
            <a:ext cx="4232807" cy="75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3"/>
            <a:ext cx="6440964" cy="367044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Manufacturing 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Accuracy of manufacturing is essential to improve the efficiency : 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Gears accuracy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002060"/>
                </a:solidFill>
              </a:rPr>
              <a:t>Planet carrier accuracy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Use of correctly selected and paired bearings</a:t>
            </a:r>
          </a:p>
          <a:p>
            <a:pPr>
              <a:buFontTx/>
              <a:buChar char="-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lionel.barre\Pictures\Machine à mesurer\MM3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068" y="2215526"/>
            <a:ext cx="4252645" cy="419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SCN237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9957" y="3991583"/>
            <a:ext cx="2165308" cy="241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4 Subtítulo">
            <a:extLst>
              <a:ext uri="{FF2B5EF4-FFF2-40B4-BE49-F238E27FC236}">
                <a16:creationId xmlns:a16="http://schemas.microsoft.com/office/drawing/2014/main" id="{2DCB3CA1-8DAF-54DF-1C03-11677D84A9AD}"/>
              </a:ext>
            </a:extLst>
          </p:cNvPr>
          <p:cNvSpPr txBox="1">
            <a:spLocks/>
          </p:cNvSpPr>
          <p:nvPr/>
        </p:nvSpPr>
        <p:spPr>
          <a:xfrm>
            <a:off x="9115565" y="0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5 –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787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7925" y="1106368"/>
            <a:ext cx="4232807" cy="75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Maintenance practices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Use the right oil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Analyze the oil every 6 months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Check alignments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Have gearbox setting done by OEM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86" y="3606991"/>
            <a:ext cx="2085663" cy="2607079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56" y="1877975"/>
            <a:ext cx="5533211" cy="348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4 Subtítulo">
            <a:extLst>
              <a:ext uri="{FF2B5EF4-FFF2-40B4-BE49-F238E27FC236}">
                <a16:creationId xmlns:a16="http://schemas.microsoft.com/office/drawing/2014/main" id="{098A7041-1932-911A-534E-F754CE88249A}"/>
              </a:ext>
            </a:extLst>
          </p:cNvPr>
          <p:cNvSpPr txBox="1">
            <a:spLocks/>
          </p:cNvSpPr>
          <p:nvPr/>
        </p:nvSpPr>
        <p:spPr>
          <a:xfrm>
            <a:off x="9115565" y="0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5 –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924068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7637747" y="126098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6 – What about Individual Drives 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7925" y="1106368"/>
            <a:ext cx="4232807" cy="75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64267" y="1304066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Advantages 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No more sling coupling and crown pinions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Mechanical efficiency improved (up to 95%)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Stress on roller shaft reduced</a:t>
            </a:r>
          </a:p>
          <a:p>
            <a:pPr marL="0" indent="0">
              <a:buNone/>
            </a:pPr>
            <a:endParaRPr lang="en-US" sz="2133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133" u="sng" dirty="0">
                <a:solidFill>
                  <a:srgbClr val="002060"/>
                </a:solidFill>
              </a:rPr>
              <a:t>But : 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Statistically more failures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Requires 4 gearboxes and 4 electrical drives per mill</a:t>
            </a: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Requires space at both sides of mill</a:t>
            </a:r>
          </a:p>
          <a:p>
            <a:pPr>
              <a:buFontTx/>
              <a:buChar char="-"/>
            </a:pPr>
            <a:endParaRPr lang="en-US" sz="2133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sz="2133" dirty="0">
                <a:solidFill>
                  <a:srgbClr val="002060"/>
                </a:solidFill>
              </a:rPr>
              <a:t>A good selection is critical 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80F15D6-6C6C-3B8D-E99E-169058B8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392" y="1296661"/>
            <a:ext cx="4608512" cy="36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6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Título">
            <a:extLst>
              <a:ext uri="{FF2B5EF4-FFF2-40B4-BE49-F238E27FC236}">
                <a16:creationId xmlns:a16="http://schemas.microsoft.com/office/drawing/2014/main" id="{00E6781D-255C-4D63-8D06-597DADBB85AA}"/>
              </a:ext>
            </a:extLst>
          </p:cNvPr>
          <p:cNvSpPr txBox="1">
            <a:spLocks/>
          </p:cNvSpPr>
          <p:nvPr/>
        </p:nvSpPr>
        <p:spPr>
          <a:xfrm>
            <a:off x="3793114" y="3238709"/>
            <a:ext cx="2986125" cy="1230328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rgbClr val="002060"/>
                </a:solidFill>
                <a:latin typeface="+mn-lt"/>
              </a:rPr>
              <a:t>Thank you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36" y="1603600"/>
            <a:ext cx="2745729" cy="453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66" y="2276409"/>
            <a:ext cx="4677260" cy="292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68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1176218A-0159-2EDC-4278-345E60FF5446}"/>
              </a:ext>
            </a:extLst>
          </p:cNvPr>
          <p:cNvSpPr/>
          <p:nvPr/>
        </p:nvSpPr>
        <p:spPr>
          <a:xfrm>
            <a:off x="-5230644" y="-3821809"/>
            <a:ext cx="8783378" cy="8998200"/>
          </a:xfrm>
          <a:prstGeom prst="ellipse">
            <a:avLst/>
          </a:prstGeom>
          <a:solidFill>
            <a:srgbClr val="0C3B8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C1931CF-FB40-BDAB-E801-AB437AFB9EE1}"/>
              </a:ext>
            </a:extLst>
          </p:cNvPr>
          <p:cNvGrpSpPr/>
          <p:nvPr/>
        </p:nvGrpSpPr>
        <p:grpSpPr>
          <a:xfrm>
            <a:off x="1120692" y="1751574"/>
            <a:ext cx="3365023" cy="1902325"/>
            <a:chOff x="1202341" y="3950371"/>
            <a:chExt cx="3365023" cy="1902325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5C8FEF1F-061C-D8CC-8F38-2D3949CA1A31}"/>
                </a:ext>
              </a:extLst>
            </p:cNvPr>
            <p:cNvSpPr/>
            <p:nvPr/>
          </p:nvSpPr>
          <p:spPr>
            <a:xfrm>
              <a:off x="1202341" y="3950371"/>
              <a:ext cx="3365023" cy="19023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37686B6-8498-5648-154D-4A467FBA6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196" y="4242509"/>
              <a:ext cx="1946504" cy="1476504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F46875D-CEC8-C4AC-7000-32D1F7DEB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30" y="4414995"/>
              <a:ext cx="483529" cy="979454"/>
            </a:xfrm>
            <a:prstGeom prst="rect">
              <a:avLst/>
            </a:prstGeom>
          </p:spPr>
        </p:pic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B074169B-AF2E-4120-4787-7237D5EEDF88}"/>
                </a:ext>
              </a:extLst>
            </p:cNvPr>
            <p:cNvCxnSpPr/>
            <p:nvPr/>
          </p:nvCxnSpPr>
          <p:spPr>
            <a:xfrm>
              <a:off x="3508415" y="4371161"/>
              <a:ext cx="0" cy="1219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D16FF2A-87A1-0588-CF0B-56F1E77D7E80}"/>
              </a:ext>
            </a:extLst>
          </p:cNvPr>
          <p:cNvSpPr txBox="1"/>
          <p:nvPr/>
        </p:nvSpPr>
        <p:spPr>
          <a:xfrm>
            <a:off x="4865187" y="2268738"/>
            <a:ext cx="635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rial Black" panose="020B0A04020102020204" pitchFamily="34" charset="0"/>
              </a:rPr>
              <a:t>KEEP UP WITH OUR LATEST NEWS !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5F31392-BDE1-2487-A125-4C2CFD557581}"/>
              </a:ext>
            </a:extLst>
          </p:cNvPr>
          <p:cNvGrpSpPr/>
          <p:nvPr/>
        </p:nvGrpSpPr>
        <p:grpSpPr>
          <a:xfrm>
            <a:off x="7397118" y="3539556"/>
            <a:ext cx="1286428" cy="338147"/>
            <a:chOff x="8055186" y="5604981"/>
            <a:chExt cx="1846857" cy="48546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33782FD-8EE7-A1CF-60F2-62825B5CC295}"/>
                </a:ext>
              </a:extLst>
            </p:cNvPr>
            <p:cNvSpPr/>
            <p:nvPr/>
          </p:nvSpPr>
          <p:spPr>
            <a:xfrm>
              <a:off x="8088630" y="5682771"/>
              <a:ext cx="405765" cy="405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54EB5FC-7873-96DD-6CB0-01BF66F15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5186" y="5604981"/>
              <a:ext cx="1846857" cy="485460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A942FD37-B43D-03BF-F213-92FA049E0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7" y="6110159"/>
            <a:ext cx="10634494" cy="46939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4192F36-8883-2013-A796-A2B64C6FA513}"/>
              </a:ext>
            </a:extLst>
          </p:cNvPr>
          <p:cNvSpPr txBox="1"/>
          <p:nvPr/>
        </p:nvSpPr>
        <p:spPr>
          <a:xfrm>
            <a:off x="6579618" y="1791438"/>
            <a:ext cx="292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www.cmdgears.com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E65EFA7-1573-47E5-4CE7-4F06D19989AE}"/>
              </a:ext>
            </a:extLst>
          </p:cNvPr>
          <p:cNvCxnSpPr>
            <a:cxnSpLocks/>
          </p:cNvCxnSpPr>
          <p:nvPr/>
        </p:nvCxnSpPr>
        <p:spPr>
          <a:xfrm flipH="1">
            <a:off x="5632010" y="1988296"/>
            <a:ext cx="1215341" cy="0"/>
          </a:xfrm>
          <a:prstGeom prst="line">
            <a:avLst/>
          </a:prstGeom>
          <a:ln w="28575">
            <a:solidFill>
              <a:srgbClr val="0C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0E408B9-B44B-57B0-CC6E-65D9CEF19DBB}"/>
              </a:ext>
            </a:extLst>
          </p:cNvPr>
          <p:cNvCxnSpPr>
            <a:cxnSpLocks/>
          </p:cNvCxnSpPr>
          <p:nvPr/>
        </p:nvCxnSpPr>
        <p:spPr>
          <a:xfrm flipH="1">
            <a:off x="9246938" y="1988296"/>
            <a:ext cx="1215341" cy="0"/>
          </a:xfrm>
          <a:prstGeom prst="line">
            <a:avLst/>
          </a:prstGeom>
          <a:ln w="28575">
            <a:solidFill>
              <a:srgbClr val="0C3B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16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9880001" y="113487"/>
            <a:ext cx="388528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1 – Introduction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-135181" y="1842974"/>
            <a:ext cx="5954320" cy="3218655"/>
            <a:chOff x="233208" y="692696"/>
            <a:chExt cx="8637275" cy="4645248"/>
          </a:xfrm>
        </p:grpSpPr>
        <p:grpSp>
          <p:nvGrpSpPr>
            <p:cNvPr id="8" name="Groupe 7"/>
            <p:cNvGrpSpPr>
              <a:grpSpLocks noChangeAspect="1"/>
            </p:cNvGrpSpPr>
            <p:nvPr/>
          </p:nvGrpSpPr>
          <p:grpSpPr>
            <a:xfrm>
              <a:off x="2109375" y="692696"/>
              <a:ext cx="6761108" cy="4645248"/>
              <a:chOff x="2539974" y="1016000"/>
              <a:chExt cx="5605489" cy="3851275"/>
            </a:xfrm>
          </p:grpSpPr>
          <p:pic>
            <p:nvPicPr>
              <p:cNvPr id="21" name="Picture 8" descr="http://fr.academic.ru/pictures/frwiki/69/Europe_blank_map.pn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735263" y="1016000"/>
                <a:ext cx="5410200" cy="38512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Connecteur droit 21"/>
              <p:cNvCxnSpPr/>
              <p:nvPr/>
            </p:nvCxnSpPr>
            <p:spPr>
              <a:xfrm>
                <a:off x="5672138" y="2547938"/>
                <a:ext cx="592137" cy="0"/>
              </a:xfrm>
              <a:prstGeom prst="line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 flipV="1">
                <a:off x="4811713" y="1553303"/>
                <a:ext cx="1587" cy="1172435"/>
              </a:xfrm>
              <a:prstGeom prst="line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5122863" y="3128963"/>
                <a:ext cx="0" cy="800100"/>
              </a:xfrm>
              <a:prstGeom prst="line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2539974" y="1553303"/>
                <a:ext cx="2259832" cy="0"/>
              </a:xfrm>
              <a:prstGeom prst="line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2539974" y="3318556"/>
                <a:ext cx="2260424" cy="4536"/>
              </a:xfrm>
              <a:prstGeom prst="line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>
                <a:off x="2539974" y="2838450"/>
                <a:ext cx="2295552" cy="1981"/>
              </a:xfrm>
              <a:prstGeom prst="line">
                <a:avLst/>
              </a:prstGeom>
              <a:ln w="12700">
                <a:solidFill>
                  <a:schemeClr val="tx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H="1">
                <a:off x="4799806" y="3032125"/>
                <a:ext cx="180182" cy="286431"/>
              </a:xfrm>
              <a:prstGeom prst="line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>
                <a:off x="2539974" y="4057650"/>
                <a:ext cx="2046314" cy="0"/>
              </a:xfrm>
              <a:prstGeom prst="line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flipH="1">
                <a:off x="4586288" y="3529013"/>
                <a:ext cx="161925" cy="528637"/>
              </a:xfrm>
              <a:prstGeom prst="line">
                <a:avLst/>
              </a:prstGeom>
              <a:ln w="9525">
                <a:solidFill>
                  <a:schemeClr val="tx2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0" name="Image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26" y="1093568"/>
              <a:ext cx="1084262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08" y="3212976"/>
              <a:ext cx="198437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3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49" y="2380178"/>
              <a:ext cx="1206500" cy="6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5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90" y="3999542"/>
              <a:ext cx="12065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066" y="4221088"/>
              <a:ext cx="715963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9184" y="2204864"/>
              <a:ext cx="1161182" cy="79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2257315" y="5189570"/>
            <a:ext cx="3010533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Founded in 1901</a:t>
            </a:r>
          </a:p>
        </p:txBody>
      </p:sp>
      <p:pic>
        <p:nvPicPr>
          <p:cNvPr id="32" name="Picture 51" descr="photo 09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952" y="1836983"/>
            <a:ext cx="2407949" cy="370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10" t="2327" r="9113" b="2811"/>
          <a:stretch/>
        </p:blipFill>
        <p:spPr bwMode="auto">
          <a:xfrm>
            <a:off x="8537483" y="1820740"/>
            <a:ext cx="4405797" cy="372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1630600" y="5805103"/>
            <a:ext cx="3010533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1926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03" y="846662"/>
            <a:ext cx="2978287" cy="491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r="1615"/>
          <a:stretch/>
        </p:blipFill>
        <p:spPr>
          <a:xfrm>
            <a:off x="3731891" y="846662"/>
            <a:ext cx="7874779" cy="4918211"/>
          </a:xfrm>
          <a:prstGeom prst="rect">
            <a:avLst/>
          </a:prstGeom>
        </p:spPr>
      </p:pic>
      <p:sp>
        <p:nvSpPr>
          <p:cNvPr id="36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7262954" y="5815239"/>
            <a:ext cx="3010533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Today</a:t>
            </a:r>
          </a:p>
        </p:txBody>
      </p:sp>
      <p:sp>
        <p:nvSpPr>
          <p:cNvPr id="3" name="4 Subtítulo">
            <a:extLst>
              <a:ext uri="{FF2B5EF4-FFF2-40B4-BE49-F238E27FC236}">
                <a16:creationId xmlns:a16="http://schemas.microsoft.com/office/drawing/2014/main" id="{36016AEE-15EE-7218-FBA9-148F7B19C8F3}"/>
              </a:ext>
            </a:extLst>
          </p:cNvPr>
          <p:cNvSpPr txBox="1">
            <a:spLocks/>
          </p:cNvSpPr>
          <p:nvPr/>
        </p:nvSpPr>
        <p:spPr>
          <a:xfrm>
            <a:off x="9880001" y="113487"/>
            <a:ext cx="3885285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1 – Introduction</a:t>
            </a:r>
          </a:p>
        </p:txBody>
      </p:sp>
    </p:spTree>
    <p:extLst>
      <p:ext uri="{BB962C8B-B14F-4D97-AF65-F5344CB8AC3E}">
        <p14:creationId xmlns:p14="http://schemas.microsoft.com/office/powerpoint/2010/main" val="41512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6593559" y="70623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2 – Efficiency – definition &amp; scope of study</a:t>
            </a:r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1063531" y="1640414"/>
            <a:ext cx="3010533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Efficiency definition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3632662" y="2787961"/>
                <a:ext cx="4833532" cy="812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67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fr-FR" sz="26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fr-FR" sz="26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6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𝑜𝑢𝑡𝑝𝑢𝑡</m:t>
                          </m:r>
                        </m:num>
                        <m:den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den>
                      </m:f>
                    </m:oMath>
                  </m:oMathPara>
                </a14:m>
                <a:endParaRPr lang="fr-FR" sz="2667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662" y="2787961"/>
                <a:ext cx="4833532" cy="8128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8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7171485" y="2539439"/>
            <a:ext cx="219183" cy="1037761"/>
          </a:xfrm>
          <a:prstGeom prst="rect">
            <a:avLst/>
          </a:prstGeom>
          <a:pattFill prst="dkHorz">
            <a:fgClr>
              <a:srgbClr val="002060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72534" y="3568123"/>
            <a:ext cx="222791" cy="1037761"/>
          </a:xfrm>
          <a:prstGeom prst="rect">
            <a:avLst/>
          </a:prstGeom>
          <a:pattFill prst="dkHorz">
            <a:fgClr>
              <a:srgbClr val="002060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313587" y="2854163"/>
            <a:ext cx="114588" cy="55012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767263" y="2820396"/>
            <a:ext cx="103267" cy="55012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767263" y="3752527"/>
            <a:ext cx="116252" cy="55012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82466" y="3578520"/>
            <a:ext cx="2432788" cy="10137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72810" y="2592200"/>
            <a:ext cx="2442445" cy="101371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1063531" y="1340372"/>
            <a:ext cx="4689997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In our case – scope of study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2525680" y="5206302"/>
                <a:ext cx="6463501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667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fr-FR" sz="26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fr-FR" sz="26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26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𝑎𝑏𝑠𝑜𝑟𝑏𝑒𝑑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𝑚𝑖𝑙𝑙</m:t>
                          </m:r>
                        </m:num>
                        <m:den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𝑝𝑜𝑤𝑒𝑟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𝑒𝑚𝑖𝑡𝑡𝑒𝑑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𝑝𝑟𝑖𝑚𝑒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𝑚𝑜𝑣𝑒𝑟</m:t>
                          </m:r>
                        </m:den>
                      </m:f>
                    </m:oMath>
                  </m:oMathPara>
                </a14:m>
                <a:endParaRPr lang="fr-FR" sz="2667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80" y="5206302"/>
                <a:ext cx="6463501" cy="848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882467" y="3084889"/>
            <a:ext cx="2432788" cy="101371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428176" y="2332957"/>
            <a:ext cx="298045" cy="252035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471498" y="2331568"/>
            <a:ext cx="298045" cy="252035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769543" y="3302140"/>
            <a:ext cx="103267" cy="55012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698752" y="3370518"/>
            <a:ext cx="771697" cy="41577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313589" y="3786294"/>
            <a:ext cx="116252" cy="55012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315868" y="3335907"/>
            <a:ext cx="103267" cy="550121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75117" y="3060846"/>
            <a:ext cx="222791" cy="1037761"/>
          </a:xfrm>
          <a:prstGeom prst="rect">
            <a:avLst/>
          </a:prstGeom>
          <a:pattFill prst="dkHorz">
            <a:fgClr>
              <a:srgbClr val="002060"/>
            </a:fgClr>
            <a:bgClr>
              <a:schemeClr val="bg1"/>
            </a:bgClr>
          </a:patt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82" name="Rectangle à coins arrondis 81"/>
          <p:cNvSpPr/>
          <p:nvPr/>
        </p:nvSpPr>
        <p:spPr>
          <a:xfrm>
            <a:off x="634695" y="2873367"/>
            <a:ext cx="2569469" cy="13609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634695" y="2961089"/>
            <a:ext cx="2773835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>
                <a:solidFill>
                  <a:srgbClr val="002060"/>
                </a:solidFill>
              </a:rPr>
              <a:t>Prime </a:t>
            </a:r>
            <a:r>
              <a:rPr lang="fr-FR" sz="2133" dirty="0" err="1">
                <a:solidFill>
                  <a:srgbClr val="002060"/>
                </a:solidFill>
              </a:rPr>
              <a:t>mover</a:t>
            </a:r>
            <a:r>
              <a:rPr lang="fr-FR" sz="2133" dirty="0">
                <a:solidFill>
                  <a:srgbClr val="002060"/>
                </a:solidFill>
              </a:rPr>
              <a:t> = </a:t>
            </a:r>
          </a:p>
          <a:p>
            <a:pPr marL="380990" indent="-380990">
              <a:buFontTx/>
              <a:buChar char="-"/>
            </a:pPr>
            <a:r>
              <a:rPr lang="fr-FR" sz="2133" dirty="0">
                <a:solidFill>
                  <a:srgbClr val="002060"/>
                </a:solidFill>
              </a:rPr>
              <a:t>Turbine</a:t>
            </a:r>
          </a:p>
          <a:p>
            <a:pPr marL="380990" indent="-380990">
              <a:buFontTx/>
              <a:buChar char="-"/>
            </a:pPr>
            <a:r>
              <a:rPr lang="fr-FR" sz="2133" dirty="0" err="1">
                <a:solidFill>
                  <a:srgbClr val="002060"/>
                </a:solidFill>
              </a:rPr>
              <a:t>electrical</a:t>
            </a:r>
            <a:r>
              <a:rPr lang="fr-FR" sz="2133" dirty="0">
                <a:solidFill>
                  <a:srgbClr val="002060"/>
                </a:solidFill>
              </a:rPr>
              <a:t> </a:t>
            </a:r>
            <a:r>
              <a:rPr lang="fr-FR" sz="2133" dirty="0" err="1">
                <a:solidFill>
                  <a:srgbClr val="002060"/>
                </a:solidFill>
              </a:rPr>
              <a:t>motor</a:t>
            </a:r>
            <a:endParaRPr lang="fr-FR" sz="2133" dirty="0">
              <a:solidFill>
                <a:srgbClr val="00206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04164" y="3477114"/>
            <a:ext cx="337576" cy="18356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8708660" y="3292474"/>
            <a:ext cx="11227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dirty="0">
                <a:solidFill>
                  <a:srgbClr val="002060"/>
                </a:solidFill>
              </a:rPr>
              <a:t>Mill</a:t>
            </a:r>
          </a:p>
        </p:txBody>
      </p:sp>
      <p:sp>
        <p:nvSpPr>
          <p:cNvPr id="86" name="Rectangle à coins arrondis 85"/>
          <p:cNvSpPr/>
          <p:nvPr/>
        </p:nvSpPr>
        <p:spPr>
          <a:xfrm>
            <a:off x="3374133" y="2300341"/>
            <a:ext cx="4087708" cy="25203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rgbClr val="002060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234723" y="3342420"/>
            <a:ext cx="185713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33" b="1" dirty="0">
                <a:solidFill>
                  <a:srgbClr val="002060"/>
                </a:solidFill>
              </a:rPr>
              <a:t>Drive System</a:t>
            </a:r>
          </a:p>
        </p:txBody>
      </p:sp>
      <p:sp>
        <p:nvSpPr>
          <p:cNvPr id="4" name="4 Subtítulo">
            <a:extLst>
              <a:ext uri="{FF2B5EF4-FFF2-40B4-BE49-F238E27FC236}">
                <a16:creationId xmlns:a16="http://schemas.microsoft.com/office/drawing/2014/main" id="{3081768E-23F5-AEC6-E75C-CEABA6E3853F}"/>
              </a:ext>
            </a:extLst>
          </p:cNvPr>
          <p:cNvSpPr txBox="1">
            <a:spLocks/>
          </p:cNvSpPr>
          <p:nvPr/>
        </p:nvSpPr>
        <p:spPr>
          <a:xfrm>
            <a:off x="6593559" y="70623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2 – Efficiency – definition &amp; scope of study</a:t>
            </a:r>
          </a:p>
        </p:txBody>
      </p:sp>
    </p:spTree>
    <p:extLst>
      <p:ext uri="{BB962C8B-B14F-4D97-AF65-F5344CB8AC3E}">
        <p14:creationId xmlns:p14="http://schemas.microsoft.com/office/powerpoint/2010/main" val="20570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0" grpId="0" animBg="1"/>
      <p:bldP spid="78" grpId="0" animBg="1"/>
      <p:bldP spid="74" grpId="0" animBg="1"/>
      <p:bldP spid="75" grpId="0" animBg="1"/>
      <p:bldP spid="50" grpId="0" animBg="1"/>
      <p:bldP spid="28" grpId="0" animBg="1"/>
      <p:bldP spid="3" grpId="0"/>
      <p:bldP spid="2" grpId="0" animBg="1"/>
      <p:bldP spid="69" grpId="0" animBg="1"/>
      <p:bldP spid="70" grpId="0" animBg="1"/>
      <p:bldP spid="71" grpId="0" animBg="1"/>
      <p:bldP spid="72" grpId="0" animBg="1"/>
      <p:bldP spid="76" grpId="0" animBg="1"/>
      <p:bldP spid="77" grpId="0" animBg="1"/>
      <p:bldP spid="79" grpId="0" animBg="1"/>
      <p:bldP spid="82" grpId="0" animBg="1"/>
      <p:bldP spid="83" grpId="0"/>
      <p:bldP spid="84" grpId="0" animBg="1"/>
      <p:bldP spid="85" grpId="0"/>
      <p:bldP spid="86" grpId="0" animBg="1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67" y="1116757"/>
            <a:ext cx="7603480" cy="5700073"/>
          </a:xfrm>
          <a:prstGeom prst="rect">
            <a:avLst/>
          </a:prstGeom>
        </p:spPr>
      </p:pic>
      <p:sp>
        <p:nvSpPr>
          <p:cNvPr id="6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8611029" y="85107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3 – Example of calculation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7925" y="1106368"/>
            <a:ext cx="4232807" cy="756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Rectangle 9"/>
          <p:cNvSpPr/>
          <p:nvPr/>
        </p:nvSpPr>
        <p:spPr>
          <a:xfrm>
            <a:off x="7540197" y="1960683"/>
            <a:ext cx="605032" cy="1217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Rectangle 10"/>
          <p:cNvSpPr/>
          <p:nvPr/>
        </p:nvSpPr>
        <p:spPr>
          <a:xfrm>
            <a:off x="7540197" y="5640544"/>
            <a:ext cx="605032" cy="1217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8145229" y="2469392"/>
            <a:ext cx="5413547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Energy loss to be considered :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Gear meshing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70C0"/>
                </a:solidFill>
              </a:rPr>
              <a:t>Bearings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1B9C49"/>
                </a:solidFill>
              </a:rPr>
              <a:t>Seals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C000"/>
                </a:solidFill>
              </a:rPr>
              <a:t>Oil churning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947683" y="2239926"/>
            <a:ext cx="680484" cy="1275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Rectangle 14"/>
          <p:cNvSpPr/>
          <p:nvPr/>
        </p:nvSpPr>
        <p:spPr>
          <a:xfrm>
            <a:off x="4947683" y="3490686"/>
            <a:ext cx="680484" cy="1275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/>
          <p:cNvSpPr/>
          <p:nvPr/>
        </p:nvSpPr>
        <p:spPr>
          <a:xfrm>
            <a:off x="6390371" y="3618277"/>
            <a:ext cx="400291" cy="1275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Rectangle 16"/>
          <p:cNvSpPr/>
          <p:nvPr/>
        </p:nvSpPr>
        <p:spPr>
          <a:xfrm>
            <a:off x="6384037" y="2706549"/>
            <a:ext cx="400291" cy="1275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Rectangle 17"/>
          <p:cNvSpPr/>
          <p:nvPr/>
        </p:nvSpPr>
        <p:spPr>
          <a:xfrm>
            <a:off x="2442941" y="1907739"/>
            <a:ext cx="1271367" cy="204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Rectangle 18"/>
          <p:cNvSpPr/>
          <p:nvPr/>
        </p:nvSpPr>
        <p:spPr>
          <a:xfrm>
            <a:off x="2442939" y="3349885"/>
            <a:ext cx="1271367" cy="204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0" name="Rectangle 19"/>
          <p:cNvSpPr/>
          <p:nvPr/>
        </p:nvSpPr>
        <p:spPr>
          <a:xfrm>
            <a:off x="1608677" y="2834139"/>
            <a:ext cx="656780" cy="21560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1" name="Rectangle 20"/>
          <p:cNvSpPr/>
          <p:nvPr/>
        </p:nvSpPr>
        <p:spPr>
          <a:xfrm>
            <a:off x="2467683" y="2179432"/>
            <a:ext cx="1246623" cy="105541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Rectangle 21"/>
          <p:cNvSpPr/>
          <p:nvPr/>
        </p:nvSpPr>
        <p:spPr>
          <a:xfrm>
            <a:off x="3938309" y="2911376"/>
            <a:ext cx="503512" cy="196542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3" name="Rectangle 22"/>
          <p:cNvSpPr/>
          <p:nvPr/>
        </p:nvSpPr>
        <p:spPr>
          <a:xfrm>
            <a:off x="4482895" y="3178139"/>
            <a:ext cx="368669" cy="144348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4" name="Rectangle 23"/>
          <p:cNvSpPr/>
          <p:nvPr/>
        </p:nvSpPr>
        <p:spPr>
          <a:xfrm>
            <a:off x="5054600" y="2540279"/>
            <a:ext cx="510301" cy="88049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5" name="Rectangle 24"/>
          <p:cNvSpPr/>
          <p:nvPr/>
        </p:nvSpPr>
        <p:spPr>
          <a:xfrm>
            <a:off x="5782115" y="3166042"/>
            <a:ext cx="395565" cy="145557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6" name="Rectangle 25"/>
          <p:cNvSpPr/>
          <p:nvPr/>
        </p:nvSpPr>
        <p:spPr>
          <a:xfrm>
            <a:off x="6421621" y="2884413"/>
            <a:ext cx="362708" cy="60627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Rectangle 26"/>
          <p:cNvSpPr/>
          <p:nvPr/>
        </p:nvSpPr>
        <p:spPr>
          <a:xfrm>
            <a:off x="6792221" y="3590693"/>
            <a:ext cx="636393" cy="67650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Rectangle 27"/>
          <p:cNvSpPr/>
          <p:nvPr/>
        </p:nvSpPr>
        <p:spPr>
          <a:xfrm>
            <a:off x="1234306" y="2822553"/>
            <a:ext cx="302828" cy="2238543"/>
          </a:xfrm>
          <a:prstGeom prst="rect">
            <a:avLst/>
          </a:prstGeom>
          <a:noFill/>
          <a:ln w="19050">
            <a:solidFill>
              <a:srgbClr val="1B9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9" name="Rectangle 28"/>
          <p:cNvSpPr/>
          <p:nvPr/>
        </p:nvSpPr>
        <p:spPr>
          <a:xfrm>
            <a:off x="7478019" y="3452183"/>
            <a:ext cx="163029" cy="873376"/>
          </a:xfrm>
          <a:prstGeom prst="rect">
            <a:avLst/>
          </a:prstGeom>
          <a:noFill/>
          <a:ln w="19050">
            <a:solidFill>
              <a:srgbClr val="1B9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2" name="Rectangle 31"/>
          <p:cNvSpPr/>
          <p:nvPr/>
        </p:nvSpPr>
        <p:spPr>
          <a:xfrm>
            <a:off x="1401627" y="4658319"/>
            <a:ext cx="5658392" cy="204927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827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Gear meshing power loss </a:t>
            </a:r>
            <a:r>
              <a:rPr lang="en-US" sz="2400" dirty="0">
                <a:solidFill>
                  <a:srgbClr val="002060"/>
                </a:solidFill>
              </a:rPr>
              <a:t>is going to depend on multiple factors 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- Overall design (</a:t>
            </a:r>
            <a:r>
              <a:rPr lang="en-US" sz="2400" dirty="0" err="1">
                <a:solidFill>
                  <a:srgbClr val="002060"/>
                </a:solidFill>
              </a:rPr>
              <a:t>nb</a:t>
            </a:r>
            <a:r>
              <a:rPr lang="en-US" sz="2400" dirty="0">
                <a:solidFill>
                  <a:srgbClr val="002060"/>
                </a:solidFill>
              </a:rPr>
              <a:t> teeth, module, pressure &amp; helix angle)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Teeth geometrical corrections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(minimize sliding)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Accuracy of machining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Gear materials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Surface roughness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Quality of lubrication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Wear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9"/>
          <a:stretch/>
        </p:blipFill>
        <p:spPr bwMode="auto">
          <a:xfrm>
            <a:off x="4879895" y="2240577"/>
            <a:ext cx="6371663" cy="244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32"/>
          <p:cNvPicPr/>
          <p:nvPr/>
        </p:nvPicPr>
        <p:blipFill rotWithShape="1">
          <a:blip r:embed="rId3"/>
          <a:srcRect t="9757" b="16824"/>
          <a:stretch/>
        </p:blipFill>
        <p:spPr>
          <a:xfrm>
            <a:off x="4238846" y="4579090"/>
            <a:ext cx="4874615" cy="2120860"/>
          </a:xfrm>
          <a:prstGeom prst="rect">
            <a:avLst/>
          </a:prstGeom>
        </p:spPr>
      </p:pic>
      <p:sp>
        <p:nvSpPr>
          <p:cNvPr id="2" name="4 Subtítulo">
            <a:extLst>
              <a:ext uri="{FF2B5EF4-FFF2-40B4-BE49-F238E27FC236}">
                <a16:creationId xmlns:a16="http://schemas.microsoft.com/office/drawing/2014/main" id="{9B1F2513-ED6D-2A0C-B67C-C8654B242CFB}"/>
              </a:ext>
            </a:extLst>
          </p:cNvPr>
          <p:cNvSpPr txBox="1">
            <a:spLocks/>
          </p:cNvSpPr>
          <p:nvPr/>
        </p:nvSpPr>
        <p:spPr>
          <a:xfrm>
            <a:off x="8611029" y="85107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3 – Example of calculation</a:t>
            </a:r>
          </a:p>
        </p:txBody>
      </p:sp>
    </p:spTree>
    <p:extLst>
      <p:ext uri="{BB962C8B-B14F-4D97-AF65-F5344CB8AC3E}">
        <p14:creationId xmlns:p14="http://schemas.microsoft.com/office/powerpoint/2010/main" val="30767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4267" y="1112068"/>
            <a:ext cx="752835" cy="1531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1" name="4 Subtítulo">
            <a:extLst>
              <a:ext uri="{FF2B5EF4-FFF2-40B4-BE49-F238E27FC236}">
                <a16:creationId xmlns:a16="http://schemas.microsoft.com/office/drawing/2014/main" id="{901FE150-F970-41A6-9E23-BCAE5496901D}"/>
              </a:ext>
            </a:extLst>
          </p:cNvPr>
          <p:cNvSpPr txBox="1">
            <a:spLocks/>
          </p:cNvSpPr>
          <p:nvPr/>
        </p:nvSpPr>
        <p:spPr>
          <a:xfrm>
            <a:off x="339981" y="1357044"/>
            <a:ext cx="9753860" cy="6385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Bearings power loss </a:t>
            </a:r>
            <a:r>
              <a:rPr lang="en-US" sz="2400" dirty="0">
                <a:solidFill>
                  <a:srgbClr val="002060"/>
                </a:solidFill>
              </a:rPr>
              <a:t>is going to depend on multiple factors 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- Overall design (</a:t>
            </a:r>
            <a:r>
              <a:rPr lang="en-US" sz="2400" dirty="0" err="1">
                <a:solidFill>
                  <a:srgbClr val="002060"/>
                </a:solidFill>
              </a:rPr>
              <a:t>nb</a:t>
            </a:r>
            <a:r>
              <a:rPr lang="en-US" sz="2400" dirty="0">
                <a:solidFill>
                  <a:srgbClr val="002060"/>
                </a:solidFill>
              </a:rPr>
              <a:t> bearings, material, cage…)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Clearance &amp; accuracy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Consistency in one set of bearings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Lubrication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63" y="1877977"/>
            <a:ext cx="4157444" cy="4327287"/>
          </a:xfrm>
          <a:prstGeom prst="rect">
            <a:avLst/>
          </a:prstGeom>
        </p:spPr>
      </p:pic>
      <p:sp>
        <p:nvSpPr>
          <p:cNvPr id="3" name="4 Subtítulo">
            <a:extLst>
              <a:ext uri="{FF2B5EF4-FFF2-40B4-BE49-F238E27FC236}">
                <a16:creationId xmlns:a16="http://schemas.microsoft.com/office/drawing/2014/main" id="{9E70E0D6-6259-C1B3-C415-B0558373B00E}"/>
              </a:ext>
            </a:extLst>
          </p:cNvPr>
          <p:cNvSpPr txBox="1">
            <a:spLocks/>
          </p:cNvSpPr>
          <p:nvPr/>
        </p:nvSpPr>
        <p:spPr>
          <a:xfrm>
            <a:off x="8611029" y="85107"/>
            <a:ext cx="5751727" cy="56995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3 – Example of calculation</a:t>
            </a:r>
          </a:p>
        </p:txBody>
      </p:sp>
    </p:spTree>
    <p:extLst>
      <p:ext uri="{BB962C8B-B14F-4D97-AF65-F5344CB8AC3E}">
        <p14:creationId xmlns:p14="http://schemas.microsoft.com/office/powerpoint/2010/main" val="392608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8241</TotalTime>
  <Words>1256</Words>
  <Application>Microsoft Office PowerPoint</Application>
  <PresentationFormat>Grand écran</PresentationFormat>
  <Paragraphs>353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Cambria Math</vt:lpstr>
      <vt:lpstr>Century Gothic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Samuel TOURET</dc:creator>
  <cp:lastModifiedBy>Nicolas GOUEZ</cp:lastModifiedBy>
  <cp:revision>4</cp:revision>
  <dcterms:created xsi:type="dcterms:W3CDTF">2023-01-20T13:35:06Z</dcterms:created>
  <dcterms:modified xsi:type="dcterms:W3CDTF">2023-09-07T11:38:48Z</dcterms:modified>
</cp:coreProperties>
</file>